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0"/>
  </p:notesMasterIdLst>
  <p:sldIdLst>
    <p:sldId id="256" r:id="rId2"/>
    <p:sldId id="257" r:id="rId3"/>
    <p:sldId id="258" r:id="rId4"/>
    <p:sldId id="259" r:id="rId5"/>
    <p:sldId id="260" r:id="rId6"/>
    <p:sldId id="263" r:id="rId7"/>
    <p:sldId id="264" r:id="rId8"/>
    <p:sldId id="265" r:id="rId9"/>
    <p:sldId id="266" r:id="rId10"/>
    <p:sldId id="267" r:id="rId11"/>
    <p:sldId id="268" r:id="rId12"/>
    <p:sldId id="261" r:id="rId13"/>
    <p:sldId id="262" r:id="rId14"/>
    <p:sldId id="269" r:id="rId15"/>
    <p:sldId id="270" r:id="rId16"/>
    <p:sldId id="271"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E93CF-0F51-4EDF-B14C-22DA55A8515A}"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5B28B-3C9A-44A5-AE70-D44A7CD9809F}" type="slidenum">
              <a:rPr lang="en-US" smtClean="0"/>
              <a:t>‹#›</a:t>
            </a:fld>
            <a:endParaRPr lang="en-US"/>
          </a:p>
        </p:txBody>
      </p:sp>
    </p:spTree>
    <p:extLst>
      <p:ext uri="{BB962C8B-B14F-4D97-AF65-F5344CB8AC3E}">
        <p14:creationId xmlns:p14="http://schemas.microsoft.com/office/powerpoint/2010/main" val="123269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5B28B-3C9A-44A5-AE70-D44A7CD9809F}" type="slidenum">
              <a:rPr lang="en-US" smtClean="0"/>
              <a:t>1</a:t>
            </a:fld>
            <a:endParaRPr lang="en-US"/>
          </a:p>
        </p:txBody>
      </p:sp>
    </p:spTree>
    <p:extLst>
      <p:ext uri="{BB962C8B-B14F-4D97-AF65-F5344CB8AC3E}">
        <p14:creationId xmlns:p14="http://schemas.microsoft.com/office/powerpoint/2010/main" val="348411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FC5C14-E56C-4C5B-966E-A5C814209678}"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Artificial Intelligence Lectures by Engr. Qazi Zia </a:t>
            </a:r>
            <a:endParaRPr lang="en-US"/>
          </a:p>
        </p:txBody>
      </p:sp>
      <p:sp>
        <p:nvSpPr>
          <p:cNvPr id="6" name="Slide Number Placeholder 5"/>
          <p:cNvSpPr>
            <a:spLocks noGrp="1"/>
          </p:cNvSpPr>
          <p:nvPr>
            <p:ph type="sldNum" sz="quarter" idx="12"/>
          </p:nvPr>
        </p:nvSpPr>
        <p:spPr/>
        <p:txBody>
          <a:bodyPr/>
          <a:lstStyle/>
          <a:p>
            <a:fld id="{F1DF6D2B-B1FB-4CC9-AD63-CDC2B4B3BD3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78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E72F8-B487-4167-90DE-947DEA9A7DFE}"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Artificial Intelligence Lectures by Engr. Qazi Zia </a:t>
            </a:r>
            <a:endParaRPr lang="en-US"/>
          </a:p>
        </p:txBody>
      </p:sp>
      <p:sp>
        <p:nvSpPr>
          <p:cNvPr id="6" name="Slide Number Placeholder 5"/>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177005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68D82-F470-4269-A3AD-1B42BD88747E}"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Artificial Intelligence Lectures by Engr. Qazi Zia </a:t>
            </a:r>
            <a:endParaRPr lang="en-US"/>
          </a:p>
        </p:txBody>
      </p:sp>
      <p:sp>
        <p:nvSpPr>
          <p:cNvPr id="6" name="Slide Number Placeholder 5"/>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109461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F1B23-3CFE-483C-9923-EE646CB59BA1}"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Artificial Intelligence Lectures by Engr. Qazi Zia </a:t>
            </a:r>
            <a:endParaRPr lang="en-US"/>
          </a:p>
        </p:txBody>
      </p:sp>
      <p:sp>
        <p:nvSpPr>
          <p:cNvPr id="6" name="Slide Number Placeholder 5"/>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407717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FD17E-9A23-4D24-A033-C382E7FFB610}"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Artificial Intelligence Lectures by Engr. Qazi Zia </a:t>
            </a:r>
            <a:endParaRPr lang="en-US"/>
          </a:p>
        </p:txBody>
      </p:sp>
      <p:sp>
        <p:nvSpPr>
          <p:cNvPr id="6" name="Slide Number Placeholder 5"/>
          <p:cNvSpPr>
            <a:spLocks noGrp="1"/>
          </p:cNvSpPr>
          <p:nvPr>
            <p:ph type="sldNum" sz="quarter" idx="12"/>
          </p:nvPr>
        </p:nvSpPr>
        <p:spPr/>
        <p:txBody>
          <a:bodyPr/>
          <a:lstStyle/>
          <a:p>
            <a:fld id="{F1DF6D2B-B1FB-4CC9-AD63-CDC2B4B3BD3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4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FC84D5-A527-46C4-888A-207CBC9B1946}" type="datetime1">
              <a:rPr lang="en-US" smtClean="0"/>
              <a:t>9/5/2018</a:t>
            </a:fld>
            <a:endParaRPr lang="en-US"/>
          </a:p>
        </p:txBody>
      </p:sp>
      <p:sp>
        <p:nvSpPr>
          <p:cNvPr id="6" name="Footer Placeholder 5"/>
          <p:cNvSpPr>
            <a:spLocks noGrp="1"/>
          </p:cNvSpPr>
          <p:nvPr>
            <p:ph type="ftr" sz="quarter" idx="11"/>
          </p:nvPr>
        </p:nvSpPr>
        <p:spPr/>
        <p:txBody>
          <a:bodyPr/>
          <a:lstStyle/>
          <a:p>
            <a:r>
              <a:rPr lang="en-US" smtClean="0"/>
              <a:t>Artificial Intelligence Lectures by Engr. Qazi Zia </a:t>
            </a:r>
            <a:endParaRPr lang="en-US"/>
          </a:p>
        </p:txBody>
      </p:sp>
      <p:sp>
        <p:nvSpPr>
          <p:cNvPr id="7" name="Slide Number Placeholder 6"/>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233909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393D98-838E-4374-B5F6-F9D110DECFA4}" type="datetime1">
              <a:rPr lang="en-US" smtClean="0"/>
              <a:t>9/5/2018</a:t>
            </a:fld>
            <a:endParaRPr lang="en-US"/>
          </a:p>
        </p:txBody>
      </p:sp>
      <p:sp>
        <p:nvSpPr>
          <p:cNvPr id="8" name="Footer Placeholder 7"/>
          <p:cNvSpPr>
            <a:spLocks noGrp="1"/>
          </p:cNvSpPr>
          <p:nvPr>
            <p:ph type="ftr" sz="quarter" idx="11"/>
          </p:nvPr>
        </p:nvSpPr>
        <p:spPr/>
        <p:txBody>
          <a:bodyPr/>
          <a:lstStyle/>
          <a:p>
            <a:r>
              <a:rPr lang="en-US" smtClean="0"/>
              <a:t>Artificial Intelligence Lectures by Engr. Qazi Zia </a:t>
            </a:r>
            <a:endParaRPr lang="en-US"/>
          </a:p>
        </p:txBody>
      </p:sp>
      <p:sp>
        <p:nvSpPr>
          <p:cNvPr id="9" name="Slide Number Placeholder 8"/>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99723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AADB3-CF11-4061-A37A-EA682BA8CA02}" type="datetime1">
              <a:rPr lang="en-US" smtClean="0"/>
              <a:t>9/5/2018</a:t>
            </a:fld>
            <a:endParaRPr lang="en-US"/>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319811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5130C6-2AAD-41BB-97B0-BF93058AF83F}" type="datetime1">
              <a:rPr lang="en-US" smtClean="0"/>
              <a:t>9/5/2018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Artificial Intelligence Lectures by Engr. Qazi Zia </a:t>
            </a:r>
            <a:endParaRPr lang="en-US"/>
          </a:p>
        </p:txBody>
      </p:sp>
      <p:sp>
        <p:nvSpPr>
          <p:cNvPr id="9" name="Slide Number Placeholder 8"/>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341357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ACB2978-36BC-4149-BCEC-531B10A8FB33}" type="datetime1">
              <a:rPr lang="en-US" smtClean="0"/>
              <a:t>9/5/2018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Artificial Intelligence Lectures by Engr. Qazi Zia </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DF6D2B-B1FB-4CC9-AD63-CDC2B4B3BD38}" type="slidenum">
              <a:rPr lang="en-US" smtClean="0"/>
              <a:t>‹#›</a:t>
            </a:fld>
            <a:endParaRPr lang="en-US"/>
          </a:p>
        </p:txBody>
      </p:sp>
    </p:spTree>
    <p:extLst>
      <p:ext uri="{BB962C8B-B14F-4D97-AF65-F5344CB8AC3E}">
        <p14:creationId xmlns:p14="http://schemas.microsoft.com/office/powerpoint/2010/main" val="184147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186EA-471C-44E8-A843-32946780B7C7}" type="datetime1">
              <a:rPr lang="en-US" smtClean="0"/>
              <a:t>9/5/2018</a:t>
            </a:fld>
            <a:endParaRPr lang="en-US"/>
          </a:p>
        </p:txBody>
      </p:sp>
      <p:sp>
        <p:nvSpPr>
          <p:cNvPr id="6" name="Footer Placeholder 5"/>
          <p:cNvSpPr>
            <a:spLocks noGrp="1"/>
          </p:cNvSpPr>
          <p:nvPr>
            <p:ph type="ftr" sz="quarter" idx="11"/>
          </p:nvPr>
        </p:nvSpPr>
        <p:spPr/>
        <p:txBody>
          <a:bodyPr/>
          <a:lstStyle/>
          <a:p>
            <a:r>
              <a:rPr lang="en-US" smtClean="0"/>
              <a:t>Artificial Intelligence Lectures by Engr. Qazi Zia </a:t>
            </a:r>
            <a:endParaRPr lang="en-US"/>
          </a:p>
        </p:txBody>
      </p:sp>
      <p:sp>
        <p:nvSpPr>
          <p:cNvPr id="7" name="Slide Number Placeholder 6"/>
          <p:cNvSpPr>
            <a:spLocks noGrp="1"/>
          </p:cNvSpPr>
          <p:nvPr>
            <p:ph type="sldNum" sz="quarter" idx="12"/>
          </p:nvPr>
        </p:nvSpPr>
        <p:spPr/>
        <p:txBody>
          <a:bodyPr/>
          <a:lstStyle/>
          <a:p>
            <a:fld id="{F1DF6D2B-B1FB-4CC9-AD63-CDC2B4B3BD38}" type="slidenum">
              <a:rPr lang="en-US" smtClean="0"/>
              <a:t>‹#›</a:t>
            </a:fld>
            <a:endParaRPr lang="en-US"/>
          </a:p>
        </p:txBody>
      </p:sp>
    </p:spTree>
    <p:extLst>
      <p:ext uri="{BB962C8B-B14F-4D97-AF65-F5344CB8AC3E}">
        <p14:creationId xmlns:p14="http://schemas.microsoft.com/office/powerpoint/2010/main" val="360079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408D715-B0CF-4D4A-AB8D-CC0BBDD83F86}" type="datetime1">
              <a:rPr lang="en-US" smtClean="0"/>
              <a:t>9/5/2018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Artificial Intelligence Lectures by Engr. Qazi Zia </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1DF6D2B-B1FB-4CC9-AD63-CDC2B4B3BD3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43932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Intelligence</a:t>
            </a:r>
            <a:endParaRPr lang="en-US" dirty="0"/>
          </a:p>
        </p:txBody>
      </p:sp>
      <p:sp>
        <p:nvSpPr>
          <p:cNvPr id="3" name="Subtitle 2"/>
          <p:cNvSpPr>
            <a:spLocks noGrp="1"/>
          </p:cNvSpPr>
          <p:nvPr>
            <p:ph type="subTitle" idx="1"/>
          </p:nvPr>
        </p:nvSpPr>
        <p:spPr/>
        <p:txBody>
          <a:bodyPr/>
          <a:lstStyle/>
          <a:p>
            <a:r>
              <a:rPr lang="en-US" dirty="0" smtClean="0"/>
              <a:t>Lecture 1</a:t>
            </a:r>
            <a:endParaRPr lang="en-US" dirty="0"/>
          </a:p>
        </p:txBody>
      </p:sp>
      <p:sp>
        <p:nvSpPr>
          <p:cNvPr id="5" name="Footer Placeholder 4"/>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AI </a:t>
            </a:r>
          </a:p>
        </p:txBody>
      </p:sp>
      <p:sp>
        <p:nvSpPr>
          <p:cNvPr id="3" name="Content Placeholder 2"/>
          <p:cNvSpPr>
            <a:spLocks noGrp="1"/>
          </p:cNvSpPr>
          <p:nvPr>
            <p:ph idx="1"/>
          </p:nvPr>
        </p:nvSpPr>
        <p:spPr/>
        <p:txBody>
          <a:bodyPr>
            <a:normAutofit/>
          </a:bodyPr>
          <a:lstStyle/>
          <a:p>
            <a:pPr>
              <a:buNone/>
            </a:pPr>
            <a:r>
              <a:rPr lang="en-US" dirty="0" smtClean="0">
                <a:solidFill>
                  <a:srgbClr val="0070C0"/>
                </a:solidFill>
              </a:rPr>
              <a:t>How do we judge intelligence?</a:t>
            </a:r>
          </a:p>
          <a:p>
            <a:r>
              <a:rPr lang="en-US" dirty="0" smtClean="0"/>
              <a:t> System response time affects our judgment of intelligence?</a:t>
            </a:r>
          </a:p>
          <a:p>
            <a:r>
              <a:rPr lang="en-US" dirty="0" smtClean="0"/>
              <a:t> Can a system is said to be intelligent if it takes a thousand years to respond to a "query"?</a:t>
            </a:r>
          </a:p>
          <a:p>
            <a:r>
              <a:rPr lang="en-US" dirty="0" smtClean="0"/>
              <a:t> Can a system ever be judged to be intelligent if it cannot communicate with the outside world? (Are autistic people intelligent?)</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AI </a:t>
            </a:r>
          </a:p>
        </p:txBody>
      </p:sp>
      <p:sp>
        <p:nvSpPr>
          <p:cNvPr id="3" name="Content Placeholder 2"/>
          <p:cNvSpPr>
            <a:spLocks noGrp="1"/>
          </p:cNvSpPr>
          <p:nvPr>
            <p:ph idx="1"/>
          </p:nvPr>
        </p:nvSpPr>
        <p:spPr/>
        <p:txBody>
          <a:bodyPr>
            <a:normAutofit fontScale="70000" lnSpcReduction="20000"/>
          </a:bodyPr>
          <a:lstStyle/>
          <a:p>
            <a:r>
              <a:rPr lang="en-US" b="1" dirty="0" smtClean="0"/>
              <a:t>Albert Einstein</a:t>
            </a:r>
            <a:endParaRPr lang="en-US" dirty="0" smtClean="0"/>
          </a:p>
          <a:p>
            <a:pPr algn="just">
              <a:buNone/>
            </a:pPr>
            <a:r>
              <a:rPr lang="en-US" dirty="0" smtClean="0"/>
              <a:t>     Einstein had difficulty with social interactions, had tactile sensitivity, was very intelligent yet found his language difficult at times, and had difficulty learning in school.   It may have been that Einstein had such a hard time with learning in school because he did not have the accommodations and different teaching styles that many autistic children need.  Because of this, it makes perfect sense that someone so intelligent and full of ideas about the world could fall behind in school.  It also makes sense that, because of his social interactions with others, he found it difficult to get a job despite his intelligence.  Many of the individuals also  have a lack of desire for food and the same disregard for timeliness of meals as Einstein.  However, Einstein did not care what he ate and completed his meals with no complaints.  Many other autistics were very specific about the kinds, colors, textures, and smells of foods if they had any aversion to food at all.  His carelessness for the time or necessity of food rather than persistence on what the food he ate is slightly different than most autistics.  However, all autistics are different, and therefore it is </a:t>
            </a:r>
            <a:r>
              <a:rPr lang="en-US" dirty="0" err="1" smtClean="0"/>
              <a:t>indeterminant</a:t>
            </a:r>
            <a:r>
              <a:rPr lang="en-US" dirty="0" smtClean="0"/>
              <a:t> whether this should be classified as an autistic trait or not.  Einstein had a relationship with a woman whom he eventually married and had three children with.  The marriage seemed to have quite a bit of difficulty, but  the woman gave birth to three children with him.  However, although Einstein showed love and concern for his children, the  he could not stand for the children to touch him.  This, sounds very characteristic of an autistic.  It is important to realize that Einstein was very different and it was his difference that made him develop ideas that made him famous.  Therefore, his differences made him the celebrated individual he is today.  This should give us a second look at those who we consider different, and make us realize that being different is not a bad thing.  It is instead, something to be celebrated and accepted.</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AI </a:t>
            </a:r>
            <a:r>
              <a:rPr lang="en-US" dirty="0" smtClean="0"/>
              <a:t/>
            </a:r>
            <a:br>
              <a:rPr lang="en-US" dirty="0" smtClean="0"/>
            </a:br>
            <a:r>
              <a:rPr lang="en-US" sz="2400" dirty="0" smtClean="0"/>
              <a:t>Definition:</a:t>
            </a:r>
            <a:endParaRPr lang="en-US" sz="2400" dirty="0"/>
          </a:p>
        </p:txBody>
      </p:sp>
      <p:pic>
        <p:nvPicPr>
          <p:cNvPr id="1026" name="Picture 2"/>
          <p:cNvPicPr>
            <a:picLocks noGrp="1" noChangeAspect="1" noChangeArrowheads="1"/>
          </p:cNvPicPr>
          <p:nvPr>
            <p:ph idx="1"/>
          </p:nvPr>
        </p:nvPicPr>
        <p:blipFill>
          <a:blip r:embed="rId2"/>
          <a:stretch>
            <a:fillRect/>
          </a:stretch>
        </p:blipFill>
        <p:spPr bwMode="auto">
          <a:xfrm>
            <a:off x="1283948" y="1846263"/>
            <a:ext cx="6620553" cy="402272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7030A0"/>
                </a:solidFill>
              </a:rPr>
              <a:t>What is Artificial Intelligence?</a:t>
            </a:r>
          </a:p>
          <a:p>
            <a:pPr marL="0" indent="0">
              <a:buNone/>
            </a:pPr>
            <a:endParaRPr lang="en-US" dirty="0"/>
          </a:p>
          <a:p>
            <a:r>
              <a:rPr lang="en-US" dirty="0"/>
              <a:t>AI is the study of heuristics, rather than algorithms.</a:t>
            </a:r>
          </a:p>
          <a:p>
            <a:pPr marL="0" indent="0">
              <a:buNone/>
            </a:pPr>
            <a:endParaRPr lang="en-US" dirty="0"/>
          </a:p>
          <a:p>
            <a:r>
              <a:rPr lang="en-US" dirty="0" smtClean="0">
                <a:solidFill>
                  <a:srgbClr val="7030A0"/>
                </a:solidFill>
              </a:rPr>
              <a:t>Heuristic:</a:t>
            </a:r>
            <a:r>
              <a:rPr lang="en-US" dirty="0" smtClean="0"/>
              <a:t> A </a:t>
            </a:r>
            <a:r>
              <a:rPr lang="en-US" dirty="0"/>
              <a:t>rule of thumb, which usually works but may not do so in all circumstances. Example: getting to university in time for a 9.00 lecture.</a:t>
            </a:r>
          </a:p>
          <a:p>
            <a:pPr marL="0" indent="0">
              <a:buNone/>
            </a:pPr>
            <a:endParaRPr lang="en-US" dirty="0"/>
          </a:p>
          <a:p>
            <a:r>
              <a:rPr lang="en-US" dirty="0" smtClean="0">
                <a:solidFill>
                  <a:srgbClr val="7030A0"/>
                </a:solidFill>
              </a:rPr>
              <a:t>Algorithm:</a:t>
            </a:r>
            <a:r>
              <a:rPr lang="en-US" dirty="0" smtClean="0"/>
              <a:t> A </a:t>
            </a:r>
            <a:r>
              <a:rPr lang="en-US" dirty="0"/>
              <a:t>prescription for solving a given problem, over a defined range of input conditions. Example: solving a quadratic equation, or a set of N linear equations involving N variables.</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r>
              <a:rPr lang="en-US" dirty="0">
                <a:solidFill>
                  <a:srgbClr val="7030A0"/>
                </a:solidFill>
              </a:rPr>
              <a:t>Goal of AI: </a:t>
            </a:r>
            <a:r>
              <a:rPr lang="en-US" dirty="0"/>
              <a:t>Not only to understand how does mind work? but also how to build intelligent entities?.</a:t>
            </a:r>
          </a:p>
          <a:p>
            <a:r>
              <a:rPr lang="en-US" dirty="0"/>
              <a:t>Engineering:-solve real-world problems using knowledge and reasoning -develop concepts, theory and practice of building intelligent entities -emphasis on system building </a:t>
            </a:r>
          </a:p>
          <a:p>
            <a:r>
              <a:rPr lang="en-US" dirty="0"/>
              <a:t>Scientific:-use computers as a platform for studying intelligence itself -emphasis on understanding intelligent behavior.</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14</a:t>
            </a:fld>
            <a:endParaRPr lang="en-US"/>
          </a:p>
        </p:txBody>
      </p:sp>
    </p:spTree>
    <p:extLst>
      <p:ext uri="{BB962C8B-B14F-4D97-AF65-F5344CB8AC3E}">
        <p14:creationId xmlns:p14="http://schemas.microsoft.com/office/powerpoint/2010/main" val="340640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r>
              <a:rPr lang="en-US" dirty="0"/>
              <a:t>AI is one of the newest sciences which emerged after the world war II. </a:t>
            </a:r>
          </a:p>
          <a:p>
            <a:pPr marL="0" indent="0">
              <a:buNone/>
            </a:pPr>
            <a:endParaRPr lang="en-US" dirty="0"/>
          </a:p>
          <a:p>
            <a:r>
              <a:rPr lang="en-US" dirty="0"/>
              <a:t>AI represents a big and open field.</a:t>
            </a:r>
          </a:p>
          <a:p>
            <a:pPr marL="0" indent="0">
              <a:buNone/>
            </a:pPr>
            <a:endParaRPr lang="en-US" dirty="0"/>
          </a:p>
          <a:p>
            <a:r>
              <a:rPr lang="en-US" dirty="0"/>
              <a:t>The name Artificial </a:t>
            </a:r>
            <a:r>
              <a:rPr lang="en-US" dirty="0" smtClean="0"/>
              <a:t>Intelligence was </a:t>
            </a:r>
            <a:r>
              <a:rPr lang="en-US" dirty="0"/>
              <a:t>adopted for the first time in 1956.</a:t>
            </a:r>
          </a:p>
          <a:p>
            <a:endParaRPr lang="en-US" dirty="0"/>
          </a:p>
          <a:p>
            <a:r>
              <a:rPr lang="en-US" dirty="0"/>
              <a:t>AI can be viewed as a universal field: How to automate intellectual tasks?</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15</a:t>
            </a:fld>
            <a:endParaRPr lang="en-US"/>
          </a:p>
        </p:txBody>
      </p:sp>
    </p:spTree>
    <p:extLst>
      <p:ext uri="{BB962C8B-B14F-4D97-AF65-F5344CB8AC3E}">
        <p14:creationId xmlns:p14="http://schemas.microsoft.com/office/powerpoint/2010/main" val="28330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AI Definitions revised:</a:t>
            </a:r>
          </a:p>
          <a:p>
            <a:pPr marL="0" indent="0">
              <a:buNone/>
            </a:pPr>
            <a:r>
              <a:rPr lang="en-US" dirty="0" smtClean="0">
                <a:solidFill>
                  <a:srgbClr val="FF0000"/>
                </a:solidFill>
              </a:rPr>
              <a:t>According to thought and reasoning</a:t>
            </a:r>
            <a:endParaRPr lang="en-US" dirty="0">
              <a:solidFill>
                <a:srgbClr val="FF0000"/>
              </a:solidFill>
            </a:endParaRPr>
          </a:p>
          <a:p>
            <a:r>
              <a:rPr lang="en-US" dirty="0" smtClean="0">
                <a:solidFill>
                  <a:srgbClr val="7030A0"/>
                </a:solidFill>
              </a:rPr>
              <a:t>Thinking humanly</a:t>
            </a:r>
          </a:p>
          <a:p>
            <a:pPr marL="0" indent="0">
              <a:buNone/>
            </a:pPr>
            <a:r>
              <a:rPr lang="en-US" dirty="0" smtClean="0"/>
              <a:t> </a:t>
            </a:r>
            <a:r>
              <a:rPr lang="en-US" dirty="0"/>
              <a:t>«</a:t>
            </a:r>
            <a:r>
              <a:rPr lang="en-US" dirty="0" smtClean="0"/>
              <a:t>The automation of activities that we associate with human thinking</a:t>
            </a:r>
            <a:r>
              <a:rPr lang="en-US" dirty="0"/>
              <a:t>, </a:t>
            </a:r>
            <a:r>
              <a:rPr lang="en-US" dirty="0" smtClean="0"/>
              <a:t>activities such as </a:t>
            </a:r>
            <a:r>
              <a:rPr lang="en-US" dirty="0"/>
              <a:t>decision-making, </a:t>
            </a:r>
            <a:r>
              <a:rPr lang="en-US" dirty="0" smtClean="0"/>
              <a:t>problem solving</a:t>
            </a:r>
            <a:r>
              <a:rPr lang="en-US" dirty="0"/>
              <a:t>, learning…»(bellman, 1978).</a:t>
            </a:r>
          </a:p>
          <a:p>
            <a:pPr marL="0" indent="0">
              <a:buNone/>
            </a:pPr>
            <a:r>
              <a:rPr lang="en-US" dirty="0"/>
              <a:t>«</a:t>
            </a:r>
            <a:r>
              <a:rPr lang="en-US" dirty="0" smtClean="0"/>
              <a:t>The exciting new </a:t>
            </a:r>
            <a:r>
              <a:rPr lang="en-US" dirty="0"/>
              <a:t>effort to </a:t>
            </a:r>
            <a:r>
              <a:rPr lang="en-US" dirty="0" smtClean="0"/>
              <a:t>make computers </a:t>
            </a:r>
            <a:r>
              <a:rPr lang="en-US" dirty="0"/>
              <a:t>think…machines </a:t>
            </a:r>
            <a:r>
              <a:rPr lang="en-US" dirty="0" smtClean="0"/>
              <a:t>with minds</a:t>
            </a:r>
            <a:r>
              <a:rPr lang="en-US" dirty="0"/>
              <a:t>, in </a:t>
            </a:r>
            <a:r>
              <a:rPr lang="en-US" dirty="0" smtClean="0"/>
              <a:t>the full and literal </a:t>
            </a:r>
            <a:r>
              <a:rPr lang="en-US" dirty="0"/>
              <a:t>sense. »(</a:t>
            </a:r>
            <a:r>
              <a:rPr lang="en-US" dirty="0" err="1"/>
              <a:t>Haugeland</a:t>
            </a:r>
            <a:r>
              <a:rPr lang="en-US" dirty="0"/>
              <a:t>, 1985).</a:t>
            </a:r>
          </a:p>
          <a:p>
            <a:r>
              <a:rPr lang="en-US" dirty="0" smtClean="0">
                <a:solidFill>
                  <a:srgbClr val="7030A0"/>
                </a:solidFill>
              </a:rPr>
              <a:t>Thinking rationally</a:t>
            </a:r>
          </a:p>
          <a:p>
            <a:pPr marL="0" indent="0">
              <a:buNone/>
            </a:pPr>
            <a:r>
              <a:rPr lang="en-US" dirty="0" smtClean="0"/>
              <a:t> </a:t>
            </a:r>
            <a:r>
              <a:rPr lang="en-US" dirty="0"/>
              <a:t>Rational System= </a:t>
            </a:r>
            <a:r>
              <a:rPr lang="en-US" dirty="0" smtClean="0"/>
              <a:t>system which does the «right thing» given what it knows</a:t>
            </a:r>
            <a:r>
              <a:rPr lang="en-US" dirty="0"/>
              <a:t>.</a:t>
            </a:r>
          </a:p>
          <a:p>
            <a:pPr marL="0" indent="0">
              <a:buNone/>
            </a:pPr>
            <a:r>
              <a:rPr lang="en-US" dirty="0"/>
              <a:t>«</a:t>
            </a:r>
            <a:r>
              <a:rPr lang="en-US" dirty="0" smtClean="0"/>
              <a:t>The study of mental faculties through the use of computational models</a:t>
            </a:r>
            <a:r>
              <a:rPr lang="en-US" dirty="0"/>
              <a:t>. »(</a:t>
            </a:r>
            <a:r>
              <a:rPr lang="en-US" dirty="0" err="1" smtClean="0"/>
              <a:t>Charniak</a:t>
            </a:r>
            <a:r>
              <a:rPr lang="en-US" dirty="0" smtClean="0"/>
              <a:t> and Mc </a:t>
            </a:r>
            <a:r>
              <a:rPr lang="en-US" dirty="0" err="1" smtClean="0"/>
              <a:t>dermott</a:t>
            </a:r>
            <a:r>
              <a:rPr lang="en-US" dirty="0"/>
              <a:t>, 1985).</a:t>
            </a:r>
          </a:p>
          <a:p>
            <a:pPr marL="0" indent="0">
              <a:buNone/>
            </a:pPr>
            <a:r>
              <a:rPr lang="en-US" dirty="0"/>
              <a:t>«</a:t>
            </a:r>
            <a:r>
              <a:rPr lang="en-US" dirty="0" smtClean="0"/>
              <a:t>The study of the computations that make it possible </a:t>
            </a:r>
            <a:r>
              <a:rPr lang="en-US" dirty="0"/>
              <a:t>to perceive, </a:t>
            </a:r>
            <a:r>
              <a:rPr lang="en-US" dirty="0" smtClean="0"/>
              <a:t>reason and act</a:t>
            </a:r>
            <a:r>
              <a:rPr lang="en-US" dirty="0"/>
              <a:t>. »(Winston 1992).</a:t>
            </a:r>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16</a:t>
            </a:fld>
            <a:endParaRPr lang="en-US"/>
          </a:p>
        </p:txBody>
      </p:sp>
    </p:spTree>
    <p:extLst>
      <p:ext uri="{BB962C8B-B14F-4D97-AF65-F5344CB8AC3E}">
        <p14:creationId xmlns:p14="http://schemas.microsoft.com/office/powerpoint/2010/main" val="530740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5700" dirty="0">
                <a:solidFill>
                  <a:srgbClr val="0070C0"/>
                </a:solidFill>
              </a:rPr>
              <a:t>Some AI Definitions:</a:t>
            </a:r>
          </a:p>
          <a:p>
            <a:pPr>
              <a:buNone/>
            </a:pPr>
            <a:r>
              <a:rPr lang="en-US" dirty="0" smtClean="0">
                <a:solidFill>
                  <a:srgbClr val="FF0000"/>
                </a:solidFill>
              </a:rPr>
              <a:t>          According </a:t>
            </a:r>
            <a:r>
              <a:rPr lang="en-US" dirty="0">
                <a:solidFill>
                  <a:srgbClr val="FF0000"/>
                </a:solidFill>
              </a:rPr>
              <a:t>to behavior</a:t>
            </a:r>
          </a:p>
          <a:p>
            <a:r>
              <a:rPr lang="en-US" dirty="0">
                <a:solidFill>
                  <a:srgbClr val="0070C0"/>
                </a:solidFill>
              </a:rPr>
              <a:t>Acting Humanly</a:t>
            </a:r>
          </a:p>
          <a:p>
            <a:pPr>
              <a:buNone/>
            </a:pPr>
            <a:r>
              <a:rPr lang="en-US" dirty="0"/>
              <a:t>≪ The art of creating machines that perform functions that </a:t>
            </a:r>
            <a:r>
              <a:rPr lang="en-US" dirty="0" smtClean="0"/>
              <a:t>require intelligence when performed </a:t>
            </a:r>
            <a:r>
              <a:rPr lang="en-US" dirty="0"/>
              <a:t>by people. ≫ (</a:t>
            </a:r>
            <a:r>
              <a:rPr lang="en-US" dirty="0" err="1"/>
              <a:t>Kurzweil</a:t>
            </a:r>
            <a:r>
              <a:rPr lang="en-US" dirty="0"/>
              <a:t>, 1990)</a:t>
            </a:r>
          </a:p>
          <a:p>
            <a:pPr>
              <a:buNone/>
            </a:pPr>
            <a:r>
              <a:rPr lang="en-US" dirty="0"/>
              <a:t>≪ The study of how to make computers do things at which, at the moment, people </a:t>
            </a:r>
            <a:r>
              <a:rPr lang="en-US" dirty="0" smtClean="0"/>
              <a:t>are better</a:t>
            </a:r>
            <a:r>
              <a:rPr lang="en-US" dirty="0"/>
              <a:t>. ≫ (Rich and Knight, 1991)</a:t>
            </a:r>
          </a:p>
          <a:p>
            <a:r>
              <a:rPr lang="en-US" dirty="0"/>
              <a:t>Acting rationally</a:t>
            </a:r>
          </a:p>
          <a:p>
            <a:pPr>
              <a:buNone/>
            </a:pPr>
            <a:r>
              <a:rPr lang="en-US" dirty="0"/>
              <a:t>≪ Computational intelligence is the study of the design of intelligent agents. ≫ (Poole </a:t>
            </a:r>
            <a:r>
              <a:rPr lang="en-US" dirty="0" smtClean="0"/>
              <a:t>et al</a:t>
            </a:r>
            <a:r>
              <a:rPr lang="en-US" dirty="0"/>
              <a:t>.,1998).</a:t>
            </a:r>
          </a:p>
          <a:p>
            <a:pPr>
              <a:buNone/>
            </a:pPr>
            <a:r>
              <a:rPr lang="en-US" dirty="0"/>
              <a:t>≪ AI…is concerned with intelligent behavior in artifacts. ≫ (Nilsson, 1998).</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17</a:t>
            </a:fld>
            <a:endParaRPr lang="en-US"/>
          </a:p>
        </p:txBody>
      </p:sp>
    </p:spTree>
    <p:extLst>
      <p:ext uri="{BB962C8B-B14F-4D97-AF65-F5344CB8AC3E}">
        <p14:creationId xmlns:p14="http://schemas.microsoft.com/office/powerpoint/2010/main" val="170376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other AI Definitions</a:t>
            </a:r>
          </a:p>
          <a:p>
            <a:r>
              <a:rPr lang="en-US" dirty="0" smtClean="0"/>
              <a:t> </a:t>
            </a:r>
            <a:r>
              <a:rPr lang="en-US" dirty="0"/>
              <a:t>Weak AI: AI develops useful, powerful applications</a:t>
            </a:r>
          </a:p>
          <a:p>
            <a:r>
              <a:rPr lang="en-US" dirty="0" smtClean="0"/>
              <a:t>Strong </a:t>
            </a:r>
            <a:r>
              <a:rPr lang="en-US" dirty="0"/>
              <a:t>AI: claims machines have cognitive minds comparable to </a:t>
            </a:r>
            <a:r>
              <a:rPr lang="en-US" dirty="0" smtClean="0"/>
              <a:t>humans </a:t>
            </a:r>
          </a:p>
          <a:p>
            <a:pPr>
              <a:buNone/>
            </a:pPr>
            <a:r>
              <a:rPr lang="en-US" dirty="0" smtClean="0"/>
              <a:t>Debates </a:t>
            </a:r>
            <a:r>
              <a:rPr lang="en-US" dirty="0"/>
              <a:t>on strong AI bring up some difficult conceptual problems </a:t>
            </a:r>
            <a:r>
              <a:rPr lang="en-US" dirty="0" smtClean="0"/>
              <a:t>in philosophy </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18</a:t>
            </a:fld>
            <a:endParaRPr lang="en-US"/>
          </a:p>
        </p:txBody>
      </p:sp>
    </p:spTree>
    <p:extLst>
      <p:ext uri="{BB962C8B-B14F-4D97-AF65-F5344CB8AC3E}">
        <p14:creationId xmlns:p14="http://schemas.microsoft.com/office/powerpoint/2010/main" val="8918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336" y="457200"/>
            <a:ext cx="7543801" cy="4023360"/>
          </a:xfrm>
        </p:spPr>
        <p:txBody>
          <a:bodyPr/>
          <a:lstStyle/>
          <a:p>
            <a:r>
              <a:rPr lang="en-US" dirty="0"/>
              <a:t>Acting Humanly</a:t>
            </a:r>
          </a:p>
          <a:p>
            <a:r>
              <a:rPr lang="en-US" dirty="0"/>
              <a:t>Turing Test: Alan Turing 1950 ≪ Computing Machinery and Intelligence ≫</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1447800" y="2286000"/>
            <a:ext cx="6238875" cy="336232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19</a:t>
            </a:fld>
            <a:endParaRPr lang="en-US"/>
          </a:p>
        </p:txBody>
      </p:sp>
    </p:spTree>
    <p:extLst>
      <p:ext uri="{BB962C8B-B14F-4D97-AF65-F5344CB8AC3E}">
        <p14:creationId xmlns:p14="http://schemas.microsoft.com/office/powerpoint/2010/main" val="929276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marL="596646" indent="-514350">
              <a:buFont typeface="Wingdings" pitchFamily="2" charset="2"/>
              <a:buChar char="q"/>
            </a:pPr>
            <a:r>
              <a:rPr lang="en-US" b="1" dirty="0" smtClean="0"/>
              <a:t>Course Outline</a:t>
            </a:r>
          </a:p>
          <a:p>
            <a:pPr marL="596646" indent="-514350">
              <a:buFont typeface="Wingdings" pitchFamily="2" charset="2"/>
              <a:buChar char="q"/>
            </a:pPr>
            <a:r>
              <a:rPr lang="en-US" b="1" dirty="0" smtClean="0"/>
              <a:t>Introduction to AI</a:t>
            </a:r>
          </a:p>
          <a:p>
            <a:pPr marL="596646" indent="-514350">
              <a:buFont typeface="Wingdings" pitchFamily="2" charset="2"/>
              <a:buChar char="q"/>
            </a:pPr>
            <a:endParaRPr lang="en-US" b="1" dirty="0" smtClean="0"/>
          </a:p>
          <a:p>
            <a:pPr marL="596646" indent="-51435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pPr>
              <a:buNone/>
            </a:pPr>
            <a:r>
              <a:rPr lang="en-US" dirty="0"/>
              <a:t>Test: The computer passes the “test of intelligence” if a human, after posing some</a:t>
            </a:r>
          </a:p>
          <a:p>
            <a:pPr>
              <a:buNone/>
            </a:pPr>
            <a:r>
              <a:rPr lang="en-US" dirty="0"/>
              <a:t>written questions, cannot tell whether the responses were from a person or not.</a:t>
            </a:r>
          </a:p>
          <a:p>
            <a:pPr>
              <a:buNone/>
            </a:pPr>
            <a:r>
              <a:rPr lang="en-US" dirty="0"/>
              <a:t> Provides an operational definition of AI</a:t>
            </a:r>
            <a:r>
              <a:rPr lang="en-US" dirty="0" smtClean="0"/>
              <a:t>.</a:t>
            </a:r>
          </a:p>
          <a:p>
            <a:pPr>
              <a:buNone/>
            </a:pPr>
            <a:endParaRPr lang="en-US" dirty="0"/>
          </a:p>
          <a:p>
            <a:pPr>
              <a:buNone/>
            </a:pPr>
            <a:r>
              <a:rPr lang="en-US" dirty="0"/>
              <a:t> Still being used today within the AI community in annual competitions – the</a:t>
            </a:r>
          </a:p>
          <a:p>
            <a:pPr>
              <a:buNone/>
            </a:pPr>
            <a:r>
              <a:rPr lang="en-US" dirty="0" err="1"/>
              <a:t>Loebner</a:t>
            </a:r>
            <a:r>
              <a:rPr lang="en-US" dirty="0"/>
              <a:t> Prize ($100,000 and a true 18K gold medal)</a:t>
            </a:r>
          </a:p>
          <a:p>
            <a:pPr>
              <a:buNone/>
            </a:pPr>
            <a:r>
              <a:rPr lang="en-US" dirty="0"/>
              <a:t>To give an answer, the computer would need to posses some capabilities:</a:t>
            </a:r>
          </a:p>
          <a:p>
            <a:r>
              <a:rPr lang="en-US" dirty="0"/>
              <a:t> Natural language processing: To communicate successfully.</a:t>
            </a:r>
          </a:p>
          <a:p>
            <a:r>
              <a:rPr lang="en-US" dirty="0"/>
              <a:t> Knowledge representation: To store what it knows or hears.</a:t>
            </a:r>
          </a:p>
          <a:p>
            <a:r>
              <a:rPr lang="en-US" dirty="0"/>
              <a:t> Automated reasoning: to answer questions and draw conclusions using stored</a:t>
            </a:r>
          </a:p>
          <a:p>
            <a:pPr>
              <a:buNone/>
            </a:pPr>
            <a:r>
              <a:rPr lang="en-US" dirty="0" smtClean="0"/>
              <a:t>        information</a:t>
            </a:r>
            <a:r>
              <a:rPr lang="en-US" dirty="0"/>
              <a:t>.</a:t>
            </a:r>
          </a:p>
          <a:p>
            <a:r>
              <a:rPr lang="en-US" dirty="0"/>
              <a:t> Machine learning: To adapt to new circumstances and to detect and extrapolate</a:t>
            </a:r>
          </a:p>
          <a:p>
            <a:pPr>
              <a:buNone/>
            </a:pPr>
            <a:r>
              <a:rPr lang="en-US" dirty="0" smtClean="0"/>
              <a:t>        patterns</a:t>
            </a:r>
            <a:r>
              <a:rPr lang="en-US" dirty="0"/>
              <a:t>.</a:t>
            </a:r>
          </a:p>
          <a:p>
            <a:r>
              <a:rPr lang="en-US" dirty="0"/>
              <a:t> Computer vision: To perceive objects.</a:t>
            </a:r>
          </a:p>
          <a:p>
            <a:r>
              <a:rPr lang="en-US" dirty="0"/>
              <a:t> Robotics: to manipulate objects and move.</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20</a:t>
            </a:fld>
            <a:endParaRPr lang="en-US"/>
          </a:p>
        </p:txBody>
      </p:sp>
    </p:spTree>
    <p:extLst>
      <p:ext uri="{BB962C8B-B14F-4D97-AF65-F5344CB8AC3E}">
        <p14:creationId xmlns:p14="http://schemas.microsoft.com/office/powerpoint/2010/main" val="2805157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Example: ELIZA program, some extracts from the test:</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838200" y="2895600"/>
            <a:ext cx="7524750" cy="333375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21</a:t>
            </a:fld>
            <a:endParaRPr lang="en-US"/>
          </a:p>
        </p:txBody>
      </p:sp>
    </p:spTree>
    <p:extLst>
      <p:ext uri="{BB962C8B-B14F-4D97-AF65-F5344CB8AC3E}">
        <p14:creationId xmlns:p14="http://schemas.microsoft.com/office/powerpoint/2010/main" val="2709644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r>
              <a:rPr lang="en-US" dirty="0"/>
              <a:t>Thinking Humanly:</a:t>
            </a:r>
          </a:p>
          <a:p>
            <a:pPr>
              <a:buNone/>
            </a:pPr>
            <a:r>
              <a:rPr lang="en-US" dirty="0"/>
              <a:t>Programs think like human → How </a:t>
            </a:r>
            <a:r>
              <a:rPr lang="en-US" dirty="0" smtClean="0"/>
              <a:t>humans think</a:t>
            </a:r>
            <a:r>
              <a:rPr lang="en-US" dirty="0"/>
              <a:t>?</a:t>
            </a:r>
          </a:p>
          <a:p>
            <a:pPr>
              <a:buNone/>
            </a:pPr>
            <a:r>
              <a:rPr lang="en-US" dirty="0"/>
              <a:t>Requires Scientific theories of internal activities of the </a:t>
            </a:r>
            <a:r>
              <a:rPr lang="en-US" dirty="0" smtClean="0"/>
              <a:t>brain (</a:t>
            </a:r>
            <a:r>
              <a:rPr lang="en-US" dirty="0"/>
              <a:t>cognitive science and cognitive neuroscience).</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838200" y="2514600"/>
            <a:ext cx="7572375" cy="2762250"/>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22</a:t>
            </a:fld>
            <a:endParaRPr lang="en-US"/>
          </a:p>
        </p:txBody>
      </p:sp>
    </p:spTree>
    <p:extLst>
      <p:ext uri="{BB962C8B-B14F-4D97-AF65-F5344CB8AC3E}">
        <p14:creationId xmlns:p14="http://schemas.microsoft.com/office/powerpoint/2010/main" val="3209638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386840"/>
            <a:ext cx="7543801" cy="4023360"/>
          </a:xfrm>
        </p:spPr>
        <p:txBody>
          <a:bodyPr>
            <a:normAutofit/>
          </a:bodyPr>
          <a:lstStyle/>
          <a:p>
            <a:r>
              <a:rPr lang="en-US" dirty="0"/>
              <a:t>Thinking rationally:</a:t>
            </a:r>
          </a:p>
          <a:p>
            <a:pPr>
              <a:buNone/>
            </a:pPr>
            <a:r>
              <a:rPr lang="en-US" dirty="0"/>
              <a:t>The Laws of Thought approach is based on pattern for argument </a:t>
            </a:r>
            <a:r>
              <a:rPr lang="en-US" dirty="0" smtClean="0"/>
              <a:t>structure arising </a:t>
            </a:r>
            <a:r>
              <a:rPr lang="en-US" dirty="0"/>
              <a:t>from </a:t>
            </a:r>
            <a:r>
              <a:rPr lang="en-US" dirty="0" err="1"/>
              <a:t>Aristostle’s</a:t>
            </a:r>
            <a:r>
              <a:rPr lang="en-US" dirty="0"/>
              <a:t> </a:t>
            </a:r>
            <a:r>
              <a:rPr lang="en-US" dirty="0" smtClean="0"/>
              <a:t>syllogisms (a deductive form of reasoning).</a:t>
            </a:r>
            <a:endParaRPr lang="en-US" dirty="0"/>
          </a:p>
          <a:p>
            <a:pPr>
              <a:buNone/>
            </a:pPr>
            <a:r>
              <a:rPr lang="en-US" dirty="0"/>
              <a:t>Example, “Socrates is a man; all men are mortal, therefore Socrates </a:t>
            </a:r>
            <a:r>
              <a:rPr lang="en-US" dirty="0" smtClean="0"/>
              <a:t>is mortal</a:t>
            </a:r>
            <a:r>
              <a:rPr lang="en-US" dirty="0"/>
              <a:t>.” The laws of thought initiated the field of logic.</a:t>
            </a:r>
          </a:p>
          <a:p>
            <a:pPr>
              <a:buNone/>
            </a:pPr>
            <a:r>
              <a:rPr lang="en-US" dirty="0"/>
              <a:t>The formal logic movement was advanced by </a:t>
            </a:r>
            <a:r>
              <a:rPr lang="en-US" dirty="0" err="1"/>
              <a:t>Peano</a:t>
            </a:r>
            <a:r>
              <a:rPr lang="en-US" dirty="0"/>
              <a:t>, Boole, </a:t>
            </a:r>
            <a:r>
              <a:rPr lang="en-US" dirty="0" err="1"/>
              <a:t>Frege</a:t>
            </a:r>
            <a:r>
              <a:rPr lang="en-US" dirty="0"/>
              <a:t>,, </a:t>
            </a:r>
            <a:r>
              <a:rPr lang="en-US" dirty="0" err="1"/>
              <a:t>Godel</a:t>
            </a:r>
            <a:r>
              <a:rPr lang="en-US" dirty="0"/>
              <a:t> </a:t>
            </a:r>
            <a:r>
              <a:rPr lang="en-US" dirty="0" smtClean="0"/>
              <a:t>and others </a:t>
            </a:r>
            <a:r>
              <a:rPr lang="en-US" dirty="0"/>
              <a:t>(late 1800’s and early 1900’s)</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23</a:t>
            </a:fld>
            <a:endParaRPr lang="en-US"/>
          </a:p>
        </p:txBody>
      </p:sp>
    </p:spTree>
    <p:extLst>
      <p:ext uri="{BB962C8B-B14F-4D97-AF65-F5344CB8AC3E}">
        <p14:creationId xmlns:p14="http://schemas.microsoft.com/office/powerpoint/2010/main" val="1730291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srcRect/>
          <a:stretch>
            <a:fillRect/>
          </a:stretch>
        </p:blipFill>
        <p:spPr bwMode="auto">
          <a:xfrm>
            <a:off x="381000" y="1828800"/>
            <a:ext cx="8715022" cy="33528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24</a:t>
            </a:fld>
            <a:endParaRPr lang="en-US"/>
          </a:p>
        </p:txBody>
      </p:sp>
    </p:spTree>
    <p:extLst>
      <p:ext uri="{BB962C8B-B14F-4D97-AF65-F5344CB8AC3E}">
        <p14:creationId xmlns:p14="http://schemas.microsoft.com/office/powerpoint/2010/main" val="701814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09601" y="1395385"/>
            <a:ext cx="7529396" cy="477681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25</a:t>
            </a:fld>
            <a:endParaRPr lang="en-US"/>
          </a:p>
        </p:txBody>
      </p:sp>
    </p:spTree>
    <p:extLst>
      <p:ext uri="{BB962C8B-B14F-4D97-AF65-F5344CB8AC3E}">
        <p14:creationId xmlns:p14="http://schemas.microsoft.com/office/powerpoint/2010/main" val="2880727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871842" y="1600200"/>
            <a:ext cx="7400315" cy="452596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26</a:t>
            </a:fld>
            <a:endParaRPr lang="en-US"/>
          </a:p>
        </p:txBody>
      </p:sp>
    </p:spTree>
    <p:extLst>
      <p:ext uri="{BB962C8B-B14F-4D97-AF65-F5344CB8AC3E}">
        <p14:creationId xmlns:p14="http://schemas.microsoft.com/office/powerpoint/2010/main" val="3504733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685800" y="1600200"/>
            <a:ext cx="7300218" cy="4838949"/>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27</a:t>
            </a:fld>
            <a:endParaRPr lang="en-US"/>
          </a:p>
        </p:txBody>
      </p:sp>
    </p:spTree>
    <p:extLst>
      <p:ext uri="{BB962C8B-B14F-4D97-AF65-F5344CB8AC3E}">
        <p14:creationId xmlns:p14="http://schemas.microsoft.com/office/powerpoint/2010/main" val="3152805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tretch>
            <a:fillRect/>
          </a:stretch>
        </p:blipFill>
        <p:spPr bwMode="auto">
          <a:xfrm>
            <a:off x="1627081" y="1846263"/>
            <a:ext cx="5934287" cy="402272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28</a:t>
            </a:fld>
            <a:endParaRPr lang="en-US"/>
          </a:p>
        </p:txBody>
      </p:sp>
    </p:spTree>
    <p:extLst>
      <p:ext uri="{BB962C8B-B14F-4D97-AF65-F5344CB8AC3E}">
        <p14:creationId xmlns:p14="http://schemas.microsoft.com/office/powerpoint/2010/main" val="1801962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609600" y="1600200"/>
            <a:ext cx="7419238" cy="4856924"/>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29</a:t>
            </a:fld>
            <a:endParaRPr lang="en-US"/>
          </a:p>
        </p:txBody>
      </p:sp>
    </p:spTree>
    <p:extLst>
      <p:ext uri="{BB962C8B-B14F-4D97-AF65-F5344CB8AC3E}">
        <p14:creationId xmlns:p14="http://schemas.microsoft.com/office/powerpoint/2010/main" val="121052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Text Books: </a:t>
            </a:r>
          </a:p>
          <a:p>
            <a:pPr marL="596646" indent="-514350">
              <a:buFont typeface="+mj-lt"/>
              <a:buAutoNum type="arabicPeriod"/>
            </a:pPr>
            <a:r>
              <a:rPr lang="en-US" dirty="0" smtClean="0"/>
              <a:t>Artificial Intelligence Illuminated by </a:t>
            </a:r>
            <a:r>
              <a:rPr lang="en-US" i="1" dirty="0" smtClean="0"/>
              <a:t>Ben </a:t>
            </a:r>
            <a:r>
              <a:rPr lang="en-US" i="1" dirty="0" err="1" smtClean="0"/>
              <a:t>Coppin</a:t>
            </a:r>
            <a:endParaRPr lang="en-US" i="1" dirty="0" smtClean="0"/>
          </a:p>
          <a:p>
            <a:pPr marL="596646" indent="-514350">
              <a:buFont typeface="+mj-lt"/>
              <a:buAutoNum type="arabicPeriod"/>
            </a:pPr>
            <a:r>
              <a:rPr lang="en-US" dirty="0" smtClean="0"/>
              <a:t>Artificial Intelligence A Modern Approach by Stuart J. Russell and Peter </a:t>
            </a:r>
            <a:r>
              <a:rPr lang="en-US" dirty="0" err="1" smtClean="0"/>
              <a:t>Norvig</a:t>
            </a:r>
            <a:endParaRPr lang="en-US" dirty="0" smtClean="0"/>
          </a:p>
          <a:p>
            <a:pPr>
              <a:buNone/>
            </a:pPr>
            <a:r>
              <a:rPr lang="en-US" b="1" dirty="0" smtClean="0"/>
              <a:t>Topics: </a:t>
            </a:r>
          </a:p>
          <a:p>
            <a:r>
              <a:rPr lang="en-US" b="1" dirty="0" smtClean="0"/>
              <a:t>Part 1: Introduction to Artificial Intelligence</a:t>
            </a:r>
          </a:p>
          <a:p>
            <a:r>
              <a:rPr lang="en-US" dirty="0" smtClean="0"/>
              <a:t>Chapter 1: A Brief History of Artificial Intelligence</a:t>
            </a:r>
          </a:p>
          <a:p>
            <a:r>
              <a:rPr lang="en-US" dirty="0" smtClean="0"/>
              <a:t>Chapter 2: Uses and Limitations</a:t>
            </a:r>
          </a:p>
          <a:p>
            <a:r>
              <a:rPr lang="en-US" dirty="0" smtClean="0"/>
              <a:t>Chapter 3: Knowledge Representation</a:t>
            </a:r>
          </a:p>
          <a:p>
            <a:r>
              <a:rPr lang="en-US" b="1" dirty="0" smtClean="0"/>
              <a:t>Part 2: Search</a:t>
            </a:r>
          </a:p>
          <a:p>
            <a:r>
              <a:rPr lang="en-US" dirty="0" smtClean="0"/>
              <a:t>Chapter 4: Search Methodologies</a:t>
            </a:r>
          </a:p>
          <a:p>
            <a:r>
              <a:rPr lang="en-US" dirty="0" smtClean="0"/>
              <a:t>Chapter 5: Advanced Search</a:t>
            </a:r>
          </a:p>
          <a:p>
            <a:r>
              <a:rPr lang="en-US" dirty="0" smtClean="0"/>
              <a:t>Chapter 6: Game Playing</a:t>
            </a:r>
          </a:p>
          <a:p>
            <a:pPr>
              <a:buNone/>
            </a:pPr>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609600" y="1600200"/>
            <a:ext cx="7415510" cy="4859724"/>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30</a:t>
            </a:fld>
            <a:endParaRPr lang="en-US"/>
          </a:p>
        </p:txBody>
      </p:sp>
    </p:spTree>
    <p:extLst>
      <p:ext uri="{BB962C8B-B14F-4D97-AF65-F5344CB8AC3E}">
        <p14:creationId xmlns:p14="http://schemas.microsoft.com/office/powerpoint/2010/main" val="3205682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237876" y="1896269"/>
            <a:ext cx="8286999" cy="4123531"/>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31</a:t>
            </a:fld>
            <a:endParaRPr lang="en-US"/>
          </a:p>
        </p:txBody>
      </p:sp>
    </p:spTree>
    <p:extLst>
      <p:ext uri="{BB962C8B-B14F-4D97-AF65-F5344CB8AC3E}">
        <p14:creationId xmlns:p14="http://schemas.microsoft.com/office/powerpoint/2010/main" val="598918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467971" y="1600200"/>
            <a:ext cx="7877195" cy="47244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32</a:t>
            </a:fld>
            <a:endParaRPr lang="en-US"/>
          </a:p>
        </p:txBody>
      </p:sp>
    </p:spTree>
    <p:extLst>
      <p:ext uri="{BB962C8B-B14F-4D97-AF65-F5344CB8AC3E}">
        <p14:creationId xmlns:p14="http://schemas.microsoft.com/office/powerpoint/2010/main" val="1261670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966787" y="1824831"/>
            <a:ext cx="7210425" cy="40767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33</a:t>
            </a:fld>
            <a:endParaRPr lang="en-US"/>
          </a:p>
        </p:txBody>
      </p:sp>
    </p:spTree>
    <p:extLst>
      <p:ext uri="{BB962C8B-B14F-4D97-AF65-F5344CB8AC3E}">
        <p14:creationId xmlns:p14="http://schemas.microsoft.com/office/powerpoint/2010/main" val="1024893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552450" y="2034381"/>
            <a:ext cx="8039100" cy="36576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34</a:t>
            </a:fld>
            <a:endParaRPr lang="en-US"/>
          </a:p>
        </p:txBody>
      </p:sp>
    </p:spTree>
    <p:extLst>
      <p:ext uri="{BB962C8B-B14F-4D97-AF65-F5344CB8AC3E}">
        <p14:creationId xmlns:p14="http://schemas.microsoft.com/office/powerpoint/2010/main" val="523040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993120" y="1600200"/>
            <a:ext cx="7157760" cy="452596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35</a:t>
            </a:fld>
            <a:endParaRPr lang="en-US"/>
          </a:p>
        </p:txBody>
      </p:sp>
    </p:spTree>
    <p:extLst>
      <p:ext uri="{BB962C8B-B14F-4D97-AF65-F5344CB8AC3E}">
        <p14:creationId xmlns:p14="http://schemas.microsoft.com/office/powerpoint/2010/main" val="3486850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665836" y="1600200"/>
            <a:ext cx="7497418" cy="47244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36</a:t>
            </a:fld>
            <a:endParaRPr lang="en-US"/>
          </a:p>
        </p:txBody>
      </p:sp>
    </p:spTree>
    <p:extLst>
      <p:ext uri="{BB962C8B-B14F-4D97-AF65-F5344CB8AC3E}">
        <p14:creationId xmlns:p14="http://schemas.microsoft.com/office/powerpoint/2010/main" val="3623494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srcRect/>
          <a:stretch>
            <a:fillRect/>
          </a:stretch>
        </p:blipFill>
        <p:spPr bwMode="auto">
          <a:xfrm>
            <a:off x="800100" y="1739106"/>
            <a:ext cx="7543800" cy="424815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37</a:t>
            </a:fld>
            <a:endParaRPr lang="en-US"/>
          </a:p>
        </p:txBody>
      </p:sp>
    </p:spTree>
    <p:extLst>
      <p:ext uri="{BB962C8B-B14F-4D97-AF65-F5344CB8AC3E}">
        <p14:creationId xmlns:p14="http://schemas.microsoft.com/office/powerpoint/2010/main" val="1229909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700087" y="1610519"/>
            <a:ext cx="7743825" cy="450532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38</a:t>
            </a:fld>
            <a:endParaRPr lang="en-US"/>
          </a:p>
        </p:txBody>
      </p:sp>
    </p:spTree>
    <p:extLst>
      <p:ext uri="{BB962C8B-B14F-4D97-AF65-F5344CB8AC3E}">
        <p14:creationId xmlns:p14="http://schemas.microsoft.com/office/powerpoint/2010/main" val="1333948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srcRect/>
          <a:stretch>
            <a:fillRect/>
          </a:stretch>
        </p:blipFill>
        <p:spPr bwMode="auto">
          <a:xfrm>
            <a:off x="685800" y="1696244"/>
            <a:ext cx="7772400" cy="433387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39</a:t>
            </a:fld>
            <a:endParaRPr lang="en-US"/>
          </a:p>
        </p:txBody>
      </p:sp>
    </p:spTree>
    <p:extLst>
      <p:ext uri="{BB962C8B-B14F-4D97-AF65-F5344CB8AC3E}">
        <p14:creationId xmlns:p14="http://schemas.microsoft.com/office/powerpoint/2010/main" val="402271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normAutofit/>
          </a:bodyPr>
          <a:lstStyle/>
          <a:p>
            <a:r>
              <a:rPr lang="en-US" b="1" dirty="0" smtClean="0"/>
              <a:t>Part 3: Logic</a:t>
            </a:r>
          </a:p>
          <a:p>
            <a:r>
              <a:rPr lang="en-US" dirty="0" smtClean="0"/>
              <a:t>Chapter 7: Propositional and Predicate Logic</a:t>
            </a:r>
          </a:p>
          <a:p>
            <a:r>
              <a:rPr lang="en-US" dirty="0" smtClean="0"/>
              <a:t>Chapter 8: Inference and Resolution for Problem Solving</a:t>
            </a:r>
          </a:p>
          <a:p>
            <a:r>
              <a:rPr lang="en-US" dirty="0" smtClean="0"/>
              <a:t>Chapter 9: Rules and Expert Systems</a:t>
            </a:r>
          </a:p>
          <a:p>
            <a:r>
              <a:rPr lang="en-US" b="1" dirty="0" smtClean="0"/>
              <a:t>Part 4: Machine Learning</a:t>
            </a:r>
          </a:p>
          <a:p>
            <a:r>
              <a:rPr lang="en-US" dirty="0" smtClean="0"/>
              <a:t>Chapter 10: Introduction to Machine Learning</a:t>
            </a:r>
          </a:p>
          <a:p>
            <a:r>
              <a:rPr lang="en-US" dirty="0" smtClean="0"/>
              <a:t>Chapter 11: Neural Networks</a:t>
            </a:r>
          </a:p>
          <a:p>
            <a:r>
              <a:rPr lang="en-US" dirty="0" smtClean="0"/>
              <a:t>Chapter 12: Probabilistic Reasoning and Bayesian Belief Networks</a:t>
            </a:r>
          </a:p>
          <a:p>
            <a:r>
              <a:rPr lang="en-US" dirty="0" smtClean="0"/>
              <a:t>Chapter 13: Artificial Life: Learning through Emergent Behavior</a:t>
            </a:r>
          </a:p>
          <a:p>
            <a:pPr>
              <a:buNone/>
            </a:pPr>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srcRect/>
          <a:stretch>
            <a:fillRect/>
          </a:stretch>
        </p:blipFill>
        <p:spPr bwMode="auto">
          <a:xfrm>
            <a:off x="727264" y="1600200"/>
            <a:ext cx="7689471" cy="452596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40</a:t>
            </a:fld>
            <a:endParaRPr lang="en-US"/>
          </a:p>
        </p:txBody>
      </p:sp>
    </p:spTree>
    <p:extLst>
      <p:ext uri="{BB962C8B-B14F-4D97-AF65-F5344CB8AC3E}">
        <p14:creationId xmlns:p14="http://schemas.microsoft.com/office/powerpoint/2010/main" val="3616177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srcRect/>
          <a:stretch>
            <a:fillRect/>
          </a:stretch>
        </p:blipFill>
        <p:spPr bwMode="auto">
          <a:xfrm>
            <a:off x="690562" y="1677194"/>
            <a:ext cx="7762875" cy="437197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41</a:t>
            </a:fld>
            <a:endParaRPr lang="en-US"/>
          </a:p>
        </p:txBody>
      </p:sp>
    </p:spTree>
    <p:extLst>
      <p:ext uri="{BB962C8B-B14F-4D97-AF65-F5344CB8AC3E}">
        <p14:creationId xmlns:p14="http://schemas.microsoft.com/office/powerpoint/2010/main" val="94358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srcRect/>
          <a:stretch>
            <a:fillRect/>
          </a:stretch>
        </p:blipFill>
        <p:spPr bwMode="auto">
          <a:xfrm>
            <a:off x="452223" y="1600200"/>
            <a:ext cx="7793686" cy="48006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42</a:t>
            </a:fld>
            <a:endParaRPr lang="en-US"/>
          </a:p>
        </p:txBody>
      </p:sp>
    </p:spTree>
    <p:extLst>
      <p:ext uri="{BB962C8B-B14F-4D97-AF65-F5344CB8AC3E}">
        <p14:creationId xmlns:p14="http://schemas.microsoft.com/office/powerpoint/2010/main" val="59455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srcRect/>
          <a:stretch>
            <a:fillRect/>
          </a:stretch>
        </p:blipFill>
        <p:spPr bwMode="auto">
          <a:xfrm>
            <a:off x="566737" y="1648619"/>
            <a:ext cx="8010525" cy="442912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43</a:t>
            </a:fld>
            <a:endParaRPr lang="en-US"/>
          </a:p>
        </p:txBody>
      </p:sp>
    </p:spTree>
    <p:extLst>
      <p:ext uri="{BB962C8B-B14F-4D97-AF65-F5344CB8AC3E}">
        <p14:creationId xmlns:p14="http://schemas.microsoft.com/office/powerpoint/2010/main" val="3175332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srcRect/>
          <a:stretch>
            <a:fillRect/>
          </a:stretch>
        </p:blipFill>
        <p:spPr bwMode="auto">
          <a:xfrm>
            <a:off x="484635" y="1600200"/>
            <a:ext cx="8174729" cy="452596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44</a:t>
            </a:fld>
            <a:endParaRPr lang="en-US"/>
          </a:p>
        </p:txBody>
      </p:sp>
    </p:spTree>
    <p:extLst>
      <p:ext uri="{BB962C8B-B14F-4D97-AF65-F5344CB8AC3E}">
        <p14:creationId xmlns:p14="http://schemas.microsoft.com/office/powerpoint/2010/main" val="2573190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660207" y="1600200"/>
            <a:ext cx="7823585" cy="452596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45</a:t>
            </a:fld>
            <a:endParaRPr lang="en-US"/>
          </a:p>
        </p:txBody>
      </p:sp>
    </p:spTree>
    <p:extLst>
      <p:ext uri="{BB962C8B-B14F-4D97-AF65-F5344CB8AC3E}">
        <p14:creationId xmlns:p14="http://schemas.microsoft.com/office/powerpoint/2010/main" val="3624572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srcRect/>
          <a:stretch>
            <a:fillRect/>
          </a:stretch>
        </p:blipFill>
        <p:spPr bwMode="auto">
          <a:xfrm>
            <a:off x="591952" y="1600200"/>
            <a:ext cx="7960096" cy="452596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46</a:t>
            </a:fld>
            <a:endParaRPr lang="en-US"/>
          </a:p>
        </p:txBody>
      </p:sp>
    </p:spTree>
    <p:extLst>
      <p:ext uri="{BB962C8B-B14F-4D97-AF65-F5344CB8AC3E}">
        <p14:creationId xmlns:p14="http://schemas.microsoft.com/office/powerpoint/2010/main" val="172320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533400" y="1648619"/>
            <a:ext cx="8077200" cy="442912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47</a:t>
            </a:fld>
            <a:endParaRPr lang="en-US"/>
          </a:p>
        </p:txBody>
      </p:sp>
      <p:sp>
        <p:nvSpPr>
          <p:cNvPr id="5" name="TextBox 4"/>
          <p:cNvSpPr txBox="1"/>
          <p:nvPr/>
        </p:nvSpPr>
        <p:spPr>
          <a:xfrm>
            <a:off x="6172200" y="5754578"/>
            <a:ext cx="2884187" cy="646331"/>
          </a:xfrm>
          <a:prstGeom prst="rect">
            <a:avLst/>
          </a:prstGeom>
          <a:noFill/>
        </p:spPr>
        <p:txBody>
          <a:bodyPr wrap="none" rtlCol="0">
            <a:spAutoFit/>
          </a:bodyPr>
          <a:lstStyle/>
          <a:p>
            <a:r>
              <a:rPr lang="en-US" dirty="0" smtClean="0"/>
              <a:t>Deductive general to specific</a:t>
            </a:r>
          </a:p>
          <a:p>
            <a:r>
              <a:rPr lang="en-US" dirty="0" smtClean="0"/>
              <a:t>Inductive specific to general</a:t>
            </a:r>
            <a:endParaRPr lang="en-US" dirty="0"/>
          </a:p>
        </p:txBody>
      </p:sp>
    </p:spTree>
    <p:extLst>
      <p:ext uri="{BB962C8B-B14F-4D97-AF65-F5344CB8AC3E}">
        <p14:creationId xmlns:p14="http://schemas.microsoft.com/office/powerpoint/2010/main" val="3818813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a:stretch>
            <a:fillRect/>
          </a:stretch>
        </p:blipFill>
        <p:spPr bwMode="auto">
          <a:xfrm>
            <a:off x="661987" y="1943894"/>
            <a:ext cx="7820025" cy="383857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Artificial Intelligence Lectures by Engr. Qazi Zia </a:t>
            </a:r>
            <a:endParaRPr lang="en-US"/>
          </a:p>
        </p:txBody>
      </p:sp>
      <p:sp>
        <p:nvSpPr>
          <p:cNvPr id="4" name="Slide Number Placeholder 3"/>
          <p:cNvSpPr>
            <a:spLocks noGrp="1"/>
          </p:cNvSpPr>
          <p:nvPr>
            <p:ph type="sldNum" sz="quarter" idx="12"/>
          </p:nvPr>
        </p:nvSpPr>
        <p:spPr/>
        <p:txBody>
          <a:bodyPr/>
          <a:lstStyle/>
          <a:p>
            <a:fld id="{F1DF6D2B-B1FB-4CC9-AD63-CDC2B4B3BD38}" type="slidenum">
              <a:rPr lang="en-US" smtClean="0"/>
              <a:t>48</a:t>
            </a:fld>
            <a:endParaRPr lang="en-US"/>
          </a:p>
        </p:txBody>
      </p:sp>
    </p:spTree>
    <p:extLst>
      <p:ext uri="{BB962C8B-B14F-4D97-AF65-F5344CB8AC3E}">
        <p14:creationId xmlns:p14="http://schemas.microsoft.com/office/powerpoint/2010/main" val="422802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normAutofit/>
          </a:bodyPr>
          <a:lstStyle/>
          <a:p>
            <a:r>
              <a:rPr lang="en-US" b="1" dirty="0" smtClean="0"/>
              <a:t>Part 5: Planning</a:t>
            </a:r>
          </a:p>
          <a:p>
            <a:r>
              <a:rPr lang="en-US" dirty="0" smtClean="0"/>
              <a:t>Chapter 15: Introduction to Planning</a:t>
            </a:r>
          </a:p>
          <a:p>
            <a:r>
              <a:rPr lang="en-US" dirty="0" smtClean="0"/>
              <a:t>Chapter 16: Planning Methods</a:t>
            </a:r>
          </a:p>
          <a:p>
            <a:r>
              <a:rPr lang="en-US" b="1" dirty="0" smtClean="0"/>
              <a:t>Part 6: Advanced Topics</a:t>
            </a:r>
          </a:p>
          <a:p>
            <a:r>
              <a:rPr lang="en-US" dirty="0" smtClean="0"/>
              <a:t>Chapter 17: Advanced Knowledge Representation</a:t>
            </a:r>
          </a:p>
          <a:p>
            <a:r>
              <a:rPr lang="en-US" dirty="0" smtClean="0"/>
              <a:t>Chapter 18: Fuzzy Reasoning</a:t>
            </a:r>
          </a:p>
          <a:p>
            <a:r>
              <a:rPr lang="en-US" dirty="0" smtClean="0"/>
              <a:t>Chapter 19: Intelligent Agents</a:t>
            </a:r>
          </a:p>
          <a:p>
            <a:r>
              <a:rPr lang="en-US" dirty="0" smtClean="0"/>
              <a:t>Chapter 20: Understanding Language</a:t>
            </a:r>
          </a:p>
          <a:p>
            <a:r>
              <a:rPr lang="en-US" dirty="0" smtClean="0"/>
              <a:t>Chapter 21:Machine Vision</a:t>
            </a:r>
          </a:p>
          <a:p>
            <a:pPr>
              <a:buNone/>
            </a:pPr>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AI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What is intelligence?</a:t>
            </a:r>
          </a:p>
          <a:p>
            <a:pPr>
              <a:buNone/>
            </a:pPr>
            <a:r>
              <a:rPr lang="en-US" sz="1800" dirty="0" smtClean="0"/>
              <a:t>(Professor Bruce </a:t>
            </a:r>
            <a:r>
              <a:rPr lang="en-US" sz="1800" dirty="0" err="1" smtClean="0"/>
              <a:t>Batchelor</a:t>
            </a:r>
            <a:r>
              <a:rPr lang="en-US" sz="1800" dirty="0" smtClean="0"/>
              <a:t>, School of Computer Science, Cardiff University)</a:t>
            </a:r>
          </a:p>
          <a:p>
            <a:pPr algn="just">
              <a:buNone/>
            </a:pPr>
            <a:r>
              <a:rPr lang="en-US" dirty="0" smtClean="0">
                <a:solidFill>
                  <a:srgbClr val="FF0000"/>
                </a:solidFill>
              </a:rPr>
              <a:t>It is what we use when we don’t know what to do …</a:t>
            </a:r>
          </a:p>
          <a:p>
            <a:r>
              <a:rPr lang="en-US" dirty="0" smtClean="0"/>
              <a:t>It is difficult to define</a:t>
            </a:r>
          </a:p>
          <a:p>
            <a:r>
              <a:rPr lang="en-US" dirty="0" smtClean="0"/>
              <a:t> Its features may be:</a:t>
            </a:r>
          </a:p>
          <a:p>
            <a:pPr>
              <a:buFont typeface="Wingdings" pitchFamily="2" charset="2"/>
              <a:buChar char="Ø"/>
            </a:pPr>
            <a:r>
              <a:rPr lang="en-US" dirty="0" smtClean="0"/>
              <a:t> Perform complex tasks</a:t>
            </a:r>
          </a:p>
          <a:p>
            <a:pPr>
              <a:buFont typeface="Wingdings" pitchFamily="2" charset="2"/>
              <a:buChar char="Ø"/>
            </a:pPr>
            <a:r>
              <a:rPr lang="en-US" dirty="0" smtClean="0"/>
              <a:t> Recognize complex patterns</a:t>
            </a:r>
          </a:p>
          <a:p>
            <a:pPr>
              <a:buFont typeface="Wingdings" pitchFamily="2" charset="2"/>
              <a:buChar char="Ø"/>
            </a:pPr>
            <a:r>
              <a:rPr lang="en-US" dirty="0" smtClean="0"/>
              <a:t> Solve unseen problems</a:t>
            </a:r>
          </a:p>
          <a:p>
            <a:pPr>
              <a:buFont typeface="Wingdings" pitchFamily="2" charset="2"/>
              <a:buChar char="Ø"/>
            </a:pPr>
            <a:r>
              <a:rPr lang="en-US" dirty="0" smtClean="0"/>
              <a:t> Learn from experience</a:t>
            </a:r>
          </a:p>
          <a:p>
            <a:pPr>
              <a:buFont typeface="Wingdings" pitchFamily="2" charset="2"/>
              <a:buChar char="Ø"/>
            </a:pPr>
            <a:r>
              <a:rPr lang="en-US" dirty="0" smtClean="0"/>
              <a:t> Learn from instruction</a:t>
            </a:r>
          </a:p>
          <a:p>
            <a:pPr>
              <a:buFont typeface="Wingdings" pitchFamily="2" charset="2"/>
              <a:buChar char="Ø"/>
            </a:pPr>
            <a:r>
              <a:rPr lang="en-US" dirty="0" smtClean="0"/>
              <a:t> Use Natural Languages</a:t>
            </a:r>
          </a:p>
          <a:p>
            <a:pPr>
              <a:buFont typeface="Wingdings" pitchFamily="2" charset="2"/>
              <a:buChar char="Ø"/>
            </a:pPr>
            <a:r>
              <a:rPr lang="en-US" dirty="0" smtClean="0"/>
              <a:t> Be aware of self (consciousness)</a:t>
            </a:r>
          </a:p>
          <a:p>
            <a:pPr>
              <a:buFont typeface="Wingdings" pitchFamily="2" charset="2"/>
              <a:buChar char="Ø"/>
            </a:pPr>
            <a:r>
              <a:rPr lang="en-US" dirty="0" smtClean="0"/>
              <a:t> Use tools …</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AI  </a:t>
            </a:r>
          </a:p>
        </p:txBody>
      </p:sp>
      <p:sp>
        <p:nvSpPr>
          <p:cNvPr id="3" name="Content Placeholder 2"/>
          <p:cNvSpPr>
            <a:spLocks noGrp="1"/>
          </p:cNvSpPr>
          <p:nvPr>
            <p:ph idx="1"/>
          </p:nvPr>
        </p:nvSpPr>
        <p:spPr/>
        <p:txBody>
          <a:bodyPr>
            <a:normAutofit/>
          </a:bodyPr>
          <a:lstStyle/>
          <a:p>
            <a:pPr algn="just"/>
            <a:r>
              <a:rPr lang="en-US" dirty="0" smtClean="0"/>
              <a:t>Many people assert that intelligence is a unique property of man and animals.</a:t>
            </a:r>
          </a:p>
          <a:p>
            <a:pPr algn="just"/>
            <a:r>
              <a:rPr lang="en-US" dirty="0" smtClean="0"/>
              <a:t> Are plants and micro-organisms intelligent?</a:t>
            </a:r>
          </a:p>
          <a:p>
            <a:pPr algn="just"/>
            <a:r>
              <a:rPr lang="en-US" dirty="0" smtClean="0"/>
              <a:t> Can a system be intelligent if it is not based on organic (i.e. carbon chain) chemistry?</a:t>
            </a:r>
          </a:p>
          <a:p>
            <a:pPr algn="just"/>
            <a:r>
              <a:rPr lang="en-US" dirty="0" smtClean="0"/>
              <a:t> Can an intelligent system (e.g. man) design another system that is more intelligent than itself?</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AI </a:t>
            </a:r>
          </a:p>
        </p:txBody>
      </p:sp>
      <p:sp>
        <p:nvSpPr>
          <p:cNvPr id="3" name="Content Placeholder 2"/>
          <p:cNvSpPr>
            <a:spLocks noGrp="1"/>
          </p:cNvSpPr>
          <p:nvPr>
            <p:ph idx="1"/>
          </p:nvPr>
        </p:nvSpPr>
        <p:spPr/>
        <p:txBody>
          <a:bodyPr/>
          <a:lstStyle/>
          <a:p>
            <a:pPr>
              <a:buNone/>
            </a:pPr>
            <a:r>
              <a:rPr lang="en-US" dirty="0" smtClean="0">
                <a:solidFill>
                  <a:srgbClr val="0070C0"/>
                </a:solidFill>
              </a:rPr>
              <a:t>Intelligent animals:</a:t>
            </a:r>
          </a:p>
          <a:p>
            <a:r>
              <a:rPr lang="en-US" dirty="0" smtClean="0"/>
              <a:t> Monkeys and other primates</a:t>
            </a:r>
          </a:p>
          <a:p>
            <a:r>
              <a:rPr lang="en-US" dirty="0" smtClean="0"/>
              <a:t> Dolphins, whales, horses, dogs, octopus</a:t>
            </a:r>
          </a:p>
          <a:p>
            <a:r>
              <a:rPr lang="en-US" dirty="0" smtClean="0"/>
              <a:t> Rats</a:t>
            </a:r>
          </a:p>
          <a:p>
            <a:r>
              <a:rPr lang="en-US" dirty="0" smtClean="0"/>
              <a:t> Ants exhibit complex behavior not as an individual but as a complete colony</a:t>
            </a:r>
          </a:p>
          <a:p>
            <a:r>
              <a:rPr lang="en-US" dirty="0" smtClean="0"/>
              <a:t> Flat worms</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AI </a:t>
            </a:r>
          </a:p>
        </p:txBody>
      </p:sp>
      <p:sp>
        <p:nvSpPr>
          <p:cNvPr id="3" name="Content Placeholder 2"/>
          <p:cNvSpPr>
            <a:spLocks noGrp="1"/>
          </p:cNvSpPr>
          <p:nvPr>
            <p:ph idx="1"/>
          </p:nvPr>
        </p:nvSpPr>
        <p:spPr/>
        <p:txBody>
          <a:bodyPr/>
          <a:lstStyle/>
          <a:p>
            <a:pPr>
              <a:buNone/>
            </a:pPr>
            <a:r>
              <a:rPr lang="en-US" dirty="0" smtClean="0">
                <a:solidFill>
                  <a:srgbClr val="0070C0"/>
                </a:solidFill>
              </a:rPr>
              <a:t>Are the following intelligent?</a:t>
            </a:r>
          </a:p>
          <a:p>
            <a:r>
              <a:rPr lang="en-US" dirty="0" smtClean="0"/>
              <a:t> Electrons, quarks, atoms</a:t>
            </a:r>
          </a:p>
          <a:p>
            <a:r>
              <a:rPr lang="en-US" dirty="0" smtClean="0"/>
              <a:t> Molecules</a:t>
            </a:r>
          </a:p>
          <a:p>
            <a:r>
              <a:rPr lang="en-US" dirty="0" smtClean="0"/>
              <a:t> DNA molecules</a:t>
            </a:r>
          </a:p>
          <a:p>
            <a:r>
              <a:rPr lang="en-US" dirty="0" smtClean="0"/>
              <a:t> Viruses</a:t>
            </a:r>
          </a:p>
          <a:p>
            <a:r>
              <a:rPr lang="en-US" dirty="0" smtClean="0"/>
              <a:t> Bacteria</a:t>
            </a:r>
          </a:p>
          <a:p>
            <a:r>
              <a:rPr lang="en-US" dirty="0" smtClean="0"/>
              <a:t> Clouds</a:t>
            </a:r>
          </a:p>
          <a:p>
            <a:r>
              <a:rPr lang="en-US" dirty="0" smtClean="0"/>
              <a:t> Plants</a:t>
            </a:r>
          </a:p>
          <a:p>
            <a:endParaRPr lang="en-US" dirty="0"/>
          </a:p>
        </p:txBody>
      </p:sp>
      <p:sp>
        <p:nvSpPr>
          <p:cNvPr id="4" name="Footer Placeholder 3"/>
          <p:cNvSpPr>
            <a:spLocks noGrp="1"/>
          </p:cNvSpPr>
          <p:nvPr>
            <p:ph type="ftr" sz="quarter" idx="11"/>
          </p:nvPr>
        </p:nvSpPr>
        <p:spPr/>
        <p:txBody>
          <a:bodyPr/>
          <a:lstStyle/>
          <a:p>
            <a:r>
              <a:rPr lang="en-US" smtClean="0"/>
              <a:t>Artificial Intelligence Lectures by Engr. Qazi Zia </a:t>
            </a:r>
            <a:endParaRPr lang="en-US"/>
          </a:p>
        </p:txBody>
      </p:sp>
      <p:sp>
        <p:nvSpPr>
          <p:cNvPr id="5" name="Slide Number Placeholder 4"/>
          <p:cNvSpPr>
            <a:spLocks noGrp="1"/>
          </p:cNvSpPr>
          <p:nvPr>
            <p:ph type="sldNum" sz="quarter" idx="12"/>
          </p:nvPr>
        </p:nvSpPr>
        <p:spPr/>
        <p:txBody>
          <a:bodyPr/>
          <a:lstStyle/>
          <a:p>
            <a:fld id="{F1DF6D2B-B1FB-4CC9-AD63-CDC2B4B3BD38}"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1362</TotalTime>
  <Words>1699</Words>
  <Application>Microsoft Office PowerPoint</Application>
  <PresentationFormat>On-screen Show (4:3)</PresentationFormat>
  <Paragraphs>249</Paragraphs>
  <Slides>48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Calibri</vt:lpstr>
      <vt:lpstr>Calibri Light</vt:lpstr>
      <vt:lpstr>Wingdings</vt:lpstr>
      <vt:lpstr>Retrospect</vt:lpstr>
      <vt:lpstr>Artificial Intelligence</vt:lpstr>
      <vt:lpstr>Contents</vt:lpstr>
      <vt:lpstr>Course Outline</vt:lpstr>
      <vt:lpstr>Course Outline…</vt:lpstr>
      <vt:lpstr>Course Outline…</vt:lpstr>
      <vt:lpstr>Introduction to AI </vt:lpstr>
      <vt:lpstr>Introduction to AI  </vt:lpstr>
      <vt:lpstr>Introduction to AI </vt:lpstr>
      <vt:lpstr>Introduction to AI </vt:lpstr>
      <vt:lpstr>Introduction to AI </vt:lpstr>
      <vt:lpstr>Introduction to AI </vt:lpstr>
      <vt:lpstr>Introduction to AI  Definition:</vt:lpstr>
      <vt:lpstr>Intro…</vt:lpstr>
      <vt:lpstr>Intro…</vt:lpstr>
      <vt:lpstr>Intro…</vt:lpstr>
      <vt:lpstr>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Administrator</dc:creator>
  <cp:lastModifiedBy>Haier</cp:lastModifiedBy>
  <cp:revision>42</cp:revision>
  <dcterms:created xsi:type="dcterms:W3CDTF">2014-08-27T10:08:47Z</dcterms:created>
  <dcterms:modified xsi:type="dcterms:W3CDTF">2018-09-06T06:04:29Z</dcterms:modified>
</cp:coreProperties>
</file>