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7EFF0-4C2A-430B-BBAB-B163E756DEF1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0592F-7891-4486-AFE9-0991A802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1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5B28B-3C9A-44A5-AE70-D44A7CD980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7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97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5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0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09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6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2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30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1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2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B8A569-4E83-41C3-A90F-2BA8DDB98012}" type="datetimeFigureOut">
              <a:rPr lang="en-US" smtClean="0"/>
              <a:t>9/4/2014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06DDFB0-3499-47DA-9BEB-D0804156033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49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Artificial Intelligence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D2B-B1FB-4CC9-AD63-CDC2B4B3BD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go to </a:t>
            </a:r>
          </a:p>
          <a:p>
            <a:r>
              <a:rPr lang="en-US" dirty="0"/>
              <a:t>File=&gt;Save to save the program, then go to the first window and go to file=&gt;consult and chose the program to load the program, (e.g. firstpro.pl). </a:t>
            </a:r>
          </a:p>
          <a:p>
            <a:endParaRPr lang="en-US" dirty="0"/>
          </a:p>
        </p:txBody>
      </p:sp>
      <p:pic>
        <p:nvPicPr>
          <p:cNvPr id="4" name="Picture 3" descr="C:\Users\ciit\Desktop\5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9129" y="2918882"/>
            <a:ext cx="6744729" cy="393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46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586666"/>
            <a:ext cx="10058400" cy="4023360"/>
          </a:xfrm>
        </p:spPr>
        <p:txBody>
          <a:bodyPr>
            <a:normAutofit/>
          </a:bodyPr>
          <a:lstStyle/>
          <a:p>
            <a:r>
              <a:rPr lang="en-US" sz="2800" dirty="0"/>
              <a:t>Now the program is loaded and you can pose </a:t>
            </a:r>
            <a:r>
              <a:rPr lang="en-US" sz="2800" dirty="0" smtClean="0"/>
              <a:t>queries in command window 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4" descr="C:\Users\ciit\Desktop\6.PNG"/>
          <p:cNvPicPr/>
          <p:nvPr/>
        </p:nvPicPr>
        <p:blipFill>
          <a:blip r:embed="rId2"/>
          <a:srcRect r="999"/>
          <a:stretch>
            <a:fillRect/>
          </a:stretch>
        </p:blipFill>
        <p:spPr bwMode="auto">
          <a:xfrm>
            <a:off x="2691082" y="1776074"/>
            <a:ext cx="6208221" cy="4380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051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ciit\Desktop\7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7277" y="390951"/>
            <a:ext cx="8904306" cy="57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used in RULES of prolog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287262"/>
              </p:ext>
            </p:extLst>
          </p:nvPr>
        </p:nvGraphicFramePr>
        <p:xfrm>
          <a:off x="1777285" y="2356835"/>
          <a:ext cx="8306872" cy="3142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3436"/>
                <a:gridCol w="4153436"/>
              </a:tblGrid>
              <a:tr h="6284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                       </a:t>
                      </a:r>
                      <a:r>
                        <a:rPr lang="en-US" sz="3600" u="sng" dirty="0">
                          <a:effectLst/>
                        </a:rPr>
                        <a:t>ENGLISH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                    </a:t>
                      </a:r>
                      <a:r>
                        <a:rPr lang="en-US" sz="3600" u="sng">
                          <a:effectLst/>
                        </a:rPr>
                        <a:t>PROLOG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6284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                           And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</a:rPr>
                        <a:t>                           </a:t>
                      </a:r>
                      <a:r>
                        <a:rPr lang="en-US" sz="3600" dirty="0" smtClean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6284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                              or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</a:rPr>
                        <a:t>                           ;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6284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</a:rPr>
                        <a:t>                        Only if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</a:rPr>
                        <a:t>                           :-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  <a:tr h="6284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                             Not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bg1"/>
                          </a:solidFill>
                          <a:effectLst/>
                        </a:rPr>
                        <a:t>                  not</a:t>
                      </a:r>
                      <a:endParaRPr lang="en-US" sz="3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6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Sibling(</a:t>
            </a:r>
            <a:r>
              <a:rPr lang="en-US" sz="3200" dirty="0" err="1" smtClean="0"/>
              <a:t>x,y</a:t>
            </a:r>
            <a:r>
              <a:rPr lang="en-US" sz="3200" dirty="0" smtClean="0"/>
              <a:t>) :-  parent(</a:t>
            </a:r>
            <a:r>
              <a:rPr lang="en-US" sz="3200" dirty="0" err="1" smtClean="0"/>
              <a:t>z,x</a:t>
            </a:r>
            <a:r>
              <a:rPr lang="en-US" sz="3200" dirty="0" smtClean="0"/>
              <a:t>), parent(</a:t>
            </a:r>
            <a:r>
              <a:rPr lang="en-US" sz="3200" dirty="0" err="1" smtClean="0"/>
              <a:t>z,y</a:t>
            </a:r>
            <a:r>
              <a:rPr lang="en-US" sz="3200" dirty="0" smtClean="0"/>
              <a:t>).</a:t>
            </a:r>
          </a:p>
          <a:p>
            <a:endParaRPr lang="en-US" sz="3200" dirty="0"/>
          </a:p>
          <a:p>
            <a:r>
              <a:rPr lang="en-US" sz="3200" dirty="0" smtClean="0"/>
              <a:t>Only if z is parent of x and y then x and y are siblings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334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LISt</a:t>
            </a:r>
            <a:r>
              <a:rPr lang="en-US" dirty="0" smtClean="0"/>
              <a:t> Programming language resembles C++ and Pascal.</a:t>
            </a:r>
          </a:p>
          <a:p>
            <a:r>
              <a:rPr lang="en-US" dirty="0" smtClean="0"/>
              <a:t>When you enter </a:t>
            </a:r>
          </a:p>
          <a:p>
            <a:r>
              <a:rPr lang="en-US" dirty="0" smtClean="0"/>
              <a:t>(+ 1 1)</a:t>
            </a:r>
          </a:p>
          <a:p>
            <a:r>
              <a:rPr lang="en-US" dirty="0" smtClean="0"/>
              <a:t>The lisp replies</a:t>
            </a:r>
          </a:p>
          <a:p>
            <a:r>
              <a:rPr lang="en-US" dirty="0" smtClean="0"/>
              <a:t>=&gt; 2</a:t>
            </a:r>
          </a:p>
          <a:p>
            <a:endParaRPr lang="en-US" dirty="0"/>
          </a:p>
          <a:p>
            <a:r>
              <a:rPr lang="en-US" dirty="0"/>
              <a:t>(/ 25 5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/>
              <a:t>=&gt; 5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6248" y="3219718"/>
            <a:ext cx="5898524" cy="258532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"Hello, world!“</a:t>
            </a:r>
          </a:p>
          <a:p>
            <a:r>
              <a:rPr lang="en-US" b="1" dirty="0" smtClean="0"/>
              <a:t> =&gt; "Hello, world!“</a:t>
            </a:r>
          </a:p>
          <a:p>
            <a:endParaRPr lang="en-US" b="1" dirty="0"/>
          </a:p>
          <a:p>
            <a:r>
              <a:rPr lang="en-US" b="1" dirty="0" smtClean="0"/>
              <a:t>(</a:t>
            </a:r>
            <a:r>
              <a:rPr lang="en-US" b="1" dirty="0" err="1" smtClean="0"/>
              <a:t>setf</a:t>
            </a:r>
            <a:r>
              <a:rPr lang="en-US" b="1" dirty="0" smtClean="0"/>
              <a:t> x 5) ;          </a:t>
            </a:r>
            <a:r>
              <a:rPr lang="en-US" b="1" dirty="0" err="1" smtClean="0"/>
              <a:t>Setf</a:t>
            </a:r>
            <a:r>
              <a:rPr lang="en-US" b="1" dirty="0" smtClean="0"/>
              <a:t> gives a value to a variable. It has a side =&gt; 5 ; effect and ALSO returns a value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(</a:t>
            </a:r>
            <a:r>
              <a:rPr lang="en-US" b="1" dirty="0" err="1" smtClean="0"/>
              <a:t>setf</a:t>
            </a:r>
            <a:r>
              <a:rPr lang="en-US" b="1" dirty="0" smtClean="0"/>
              <a:t> y (reverse '(+ a b))) ; Reverse reverses a list. =&gt; (B A +)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0635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Chinese Room- an argument to supporters of strong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Searle’s Chinese Room experiment was based on this idea and is described as follows:</a:t>
            </a:r>
          </a:p>
          <a:p>
            <a:r>
              <a:rPr lang="en-US" sz="2400" b="1" dirty="0"/>
              <a:t>An English-speaking human is placed inside a room</a:t>
            </a:r>
            <a:r>
              <a:rPr lang="en-US" sz="2400" b="1" dirty="0" smtClean="0"/>
              <a:t>. This </a:t>
            </a:r>
            <a:r>
              <a:rPr lang="en-US" sz="2400" b="1" dirty="0"/>
              <a:t>human does not speak any language other than English and in particular has no ability to </a:t>
            </a:r>
            <a:r>
              <a:rPr lang="en-US" sz="2400" b="1" dirty="0" err="1"/>
              <a:t>read,speak,or</a:t>
            </a:r>
            <a:r>
              <a:rPr lang="en-US" sz="2400" b="1" dirty="0"/>
              <a:t> understand Chinese.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sz="2400" b="1" dirty="0"/>
              <a:t>In other </a:t>
            </a:r>
            <a:r>
              <a:rPr lang="en-US" sz="2400" b="1" dirty="0" err="1"/>
              <a:t>words,running</a:t>
            </a:r>
            <a:r>
              <a:rPr lang="en-US" sz="2400" b="1" dirty="0"/>
              <a:t> a computer program that behaves in an intelligent way does not necessarily produce understanding, consciousness, or real intelligence. </a:t>
            </a:r>
          </a:p>
        </p:txBody>
      </p:sp>
    </p:spTree>
    <p:extLst>
      <p:ext uri="{BB962C8B-B14F-4D97-AF65-F5344CB8AC3E}">
        <p14:creationId xmlns:p14="http://schemas.microsoft.com/office/powerpoint/2010/main" val="195494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Semantic Nets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Inheritance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Frames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Object-oriented Programming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Search Spaces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Semantic Trees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Combinatorial Explosion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Problem Reduction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 Goal Trees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Semantic </a:t>
            </a:r>
            <a:r>
              <a:rPr lang="en-US" b="1" dirty="0" smtClean="0"/>
              <a:t>Nets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The semantic net is a commonly used representation in Artificial </a:t>
            </a:r>
            <a:r>
              <a:rPr lang="en-US" sz="2400" b="1" dirty="0" smtClean="0"/>
              <a:t>Intelligence.</a:t>
            </a:r>
          </a:p>
          <a:p>
            <a:r>
              <a:rPr lang="en-US" sz="2400" b="1" dirty="0" smtClean="0"/>
              <a:t>A </a:t>
            </a:r>
            <a:r>
              <a:rPr lang="en-US" sz="2400" b="1" dirty="0"/>
              <a:t>semantic net is a graph consisting of nodes that are connected by edges.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nodes represent objects, and the links between nodes represent relationships between those objects. </a:t>
            </a:r>
            <a:endParaRPr lang="en-US" sz="2400" b="1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links are usually labeled to </a:t>
            </a:r>
            <a:r>
              <a:rPr lang="en-US" sz="2400" b="1" dirty="0" smtClean="0"/>
              <a:t>indicate </a:t>
            </a:r>
            <a:r>
              <a:rPr lang="en-US" sz="2400" b="1" dirty="0"/>
              <a:t>the nature of the relationship.</a:t>
            </a:r>
          </a:p>
        </p:txBody>
      </p:sp>
    </p:spTree>
    <p:extLst>
      <p:ext uri="{BB962C8B-B14F-4D97-AF65-F5344CB8AC3E}">
        <p14:creationId xmlns:p14="http://schemas.microsoft.com/office/powerpoint/2010/main" val="36021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net example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5075" y="1924844"/>
            <a:ext cx="7868566" cy="42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856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Wingdings" pitchFamily="2" charset="2"/>
              <a:buChar char="q"/>
            </a:pPr>
            <a:r>
              <a:rPr lang="en-US" b="1" dirty="0" smtClean="0"/>
              <a:t>AI programming languages</a:t>
            </a:r>
          </a:p>
          <a:p>
            <a:pPr marL="596646" indent="-514350">
              <a:buFont typeface="Wingdings" pitchFamily="2" charset="2"/>
              <a:buChar char="q"/>
            </a:pPr>
            <a:r>
              <a:rPr lang="en-US" b="1" dirty="0" smtClean="0"/>
              <a:t>The fight between strong and weak AI </a:t>
            </a:r>
          </a:p>
          <a:p>
            <a:pPr marL="596646" indent="-514350">
              <a:buFont typeface="Wingdings" pitchFamily="2" charset="2"/>
              <a:buChar char="q"/>
            </a:pPr>
            <a:r>
              <a:rPr lang="en-US" b="1" dirty="0" smtClean="0"/>
              <a:t>Knowledge representation</a:t>
            </a:r>
          </a:p>
          <a:p>
            <a:pPr marL="82296" indent="0">
              <a:buNone/>
            </a:pPr>
            <a:endParaRPr lang="en-US" b="1" dirty="0" smtClean="0"/>
          </a:p>
          <a:p>
            <a:pPr marL="596646" indent="-514350">
              <a:buFont typeface="Wingdings" pitchFamily="2" charset="2"/>
              <a:buChar char="q"/>
            </a:pPr>
            <a:endParaRPr lang="en-US" b="1" dirty="0" smtClean="0"/>
          </a:p>
          <a:p>
            <a:pPr marL="596646" indent="-51435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D2B-B1FB-4CC9-AD63-CDC2B4B3BD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Semantic nets </a:t>
            </a:r>
            <a:r>
              <a:rPr lang="en-US" sz="3600" dirty="0" smtClean="0"/>
              <a:t>have limitations, such </a:t>
            </a:r>
            <a:r>
              <a:rPr lang="en-US" sz="3600" dirty="0"/>
              <a:t>as the inability to represent negations: “Fido is not a cat.”</a:t>
            </a:r>
          </a:p>
          <a:p>
            <a:r>
              <a:rPr lang="en-US" sz="3600" dirty="0"/>
              <a:t>The specific objects are </a:t>
            </a:r>
            <a:r>
              <a:rPr lang="en-US" sz="3600" dirty="0" smtClean="0"/>
              <a:t>generally referred </a:t>
            </a:r>
            <a:r>
              <a:rPr lang="en-US" sz="3600" dirty="0"/>
              <a:t>to as </a:t>
            </a:r>
            <a:r>
              <a:rPr lang="en-US" sz="3600" b="1" dirty="0"/>
              <a:t>instances </a:t>
            </a:r>
            <a:r>
              <a:rPr lang="en-US" sz="3600" dirty="0"/>
              <a:t>of a particular </a:t>
            </a:r>
            <a:r>
              <a:rPr lang="en-US" sz="3600" b="1" dirty="0"/>
              <a:t>class. Fido </a:t>
            </a:r>
            <a:r>
              <a:rPr lang="en-US" sz="3600" dirty="0"/>
              <a:t>is an instance of the </a:t>
            </a:r>
            <a:r>
              <a:rPr lang="en-US" sz="3600" dirty="0" smtClean="0"/>
              <a:t>class</a:t>
            </a:r>
            <a:r>
              <a:rPr lang="en-US" sz="3600" b="1" dirty="0" smtClean="0"/>
              <a:t> dog</a:t>
            </a:r>
            <a:r>
              <a:rPr lang="en-US" sz="3600" dirty="0"/>
              <a:t>. </a:t>
            </a:r>
            <a:r>
              <a:rPr lang="en-US" sz="3600" b="1" dirty="0"/>
              <a:t>Bob</a:t>
            </a:r>
            <a:r>
              <a:rPr lang="en-US" sz="3600" dirty="0"/>
              <a:t> is an instance of the class </a:t>
            </a:r>
            <a:r>
              <a:rPr lang="en-US" sz="3600" b="1" dirty="0"/>
              <a:t>Builder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A simple </a:t>
            </a:r>
            <a:r>
              <a:rPr lang="en-US" dirty="0" smtClean="0"/>
              <a:t>representation for </a:t>
            </a:r>
            <a:r>
              <a:rPr lang="en-US" dirty="0"/>
              <a:t>searching for a word in a dictionary would be to have the </a:t>
            </a:r>
            <a:r>
              <a:rPr lang="en-US" dirty="0" smtClean="0"/>
              <a:t>nodes arranged </a:t>
            </a:r>
            <a:r>
              <a:rPr lang="en-US" dirty="0"/>
              <a:t>in a chain with one </a:t>
            </a:r>
            <a:r>
              <a:rPr lang="en-US" dirty="0" smtClean="0"/>
              <a:t>connection </a:t>
            </a:r>
            <a:r>
              <a:rPr lang="en-US" dirty="0"/>
              <a:t>from the first node to the </a:t>
            </a:r>
            <a:r>
              <a:rPr lang="en-US" dirty="0" smtClean="0"/>
              <a:t>second, and </a:t>
            </a:r>
            <a:r>
              <a:rPr lang="en-US" dirty="0"/>
              <a:t>then from the second to the third, and so on.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4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C++/ Java support this</a:t>
            </a:r>
          </a:p>
          <a:p>
            <a:r>
              <a:rPr lang="en-US" dirty="0"/>
              <a:t>As has been shown, although inheritance is a useful way to express </a:t>
            </a:r>
            <a:r>
              <a:rPr lang="en-US" dirty="0" smtClean="0"/>
              <a:t>generalities about </a:t>
            </a:r>
            <a:r>
              <a:rPr lang="en-US" dirty="0"/>
              <a:t>a class of objects, in some cases we need to </a:t>
            </a:r>
            <a:r>
              <a:rPr lang="en-US" dirty="0" smtClean="0"/>
              <a:t>express  </a:t>
            </a:r>
            <a:r>
              <a:rPr lang="en-US" dirty="0"/>
              <a:t>exceptions </a:t>
            </a:r>
            <a:r>
              <a:rPr lang="en-US" dirty="0" smtClean="0"/>
              <a:t>to those </a:t>
            </a:r>
            <a:r>
              <a:rPr lang="en-US" dirty="0"/>
              <a:t>generalities (such as, “Male animals do not give birth” or “</a:t>
            </a:r>
            <a:r>
              <a:rPr lang="en-US" dirty="0" smtClean="0"/>
              <a:t>Female dogs </a:t>
            </a:r>
            <a:r>
              <a:rPr lang="en-US" dirty="0"/>
              <a:t>below the age of six months do not give birth”). In such cases, we </a:t>
            </a:r>
            <a:r>
              <a:rPr lang="en-US" dirty="0" smtClean="0"/>
              <a:t>say that </a:t>
            </a:r>
            <a:r>
              <a:rPr lang="en-US" dirty="0"/>
              <a:t>the </a:t>
            </a:r>
            <a:r>
              <a:rPr lang="en-US" b="1" dirty="0"/>
              <a:t>default </a:t>
            </a:r>
            <a:r>
              <a:rPr lang="en-US" dirty="0"/>
              <a:t>value has been </a:t>
            </a:r>
            <a:r>
              <a:rPr lang="en-US" b="1" dirty="0"/>
              <a:t>overridden </a:t>
            </a:r>
            <a:r>
              <a:rPr lang="en-US" dirty="0"/>
              <a:t>in the subclass.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78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Frame-based representation is a development of semantic nets and </a:t>
            </a:r>
            <a:r>
              <a:rPr lang="en-US" dirty="0" smtClean="0"/>
              <a:t>allows us </a:t>
            </a:r>
            <a:r>
              <a:rPr lang="en-US" dirty="0"/>
              <a:t>to express the idea of inheritance.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2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3108" y="1371600"/>
            <a:ext cx="875489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311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893723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33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The main advantage of using frame-based systems for expert systems </a:t>
            </a:r>
            <a:r>
              <a:rPr lang="en-US" b="1" dirty="0" smtClean="0"/>
              <a:t>over the </a:t>
            </a:r>
            <a:r>
              <a:rPr lang="en-US" b="1" dirty="0"/>
              <a:t>rule-based approach is that all the information about a </a:t>
            </a:r>
            <a:r>
              <a:rPr lang="en-US" b="1" dirty="0" smtClean="0"/>
              <a:t>particular object </a:t>
            </a:r>
            <a:r>
              <a:rPr lang="en-US" b="1" dirty="0"/>
              <a:t>is stored in one place</a:t>
            </a:r>
            <a:r>
              <a:rPr lang="en-US" b="1" dirty="0" smtClean="0"/>
              <a:t>.</a:t>
            </a:r>
          </a:p>
          <a:p>
            <a:pPr algn="just"/>
            <a:r>
              <a:rPr lang="en-US" b="1" dirty="0" smtClean="0"/>
              <a:t> </a:t>
            </a:r>
            <a:r>
              <a:rPr lang="en-US" b="1" dirty="0"/>
              <a:t>In a rule-based system, information </a:t>
            </a:r>
            <a:r>
              <a:rPr lang="en-US" b="1" dirty="0" smtClean="0"/>
              <a:t>about Fido </a:t>
            </a:r>
            <a:r>
              <a:rPr lang="en-US" b="1" dirty="0"/>
              <a:t>might be stored in a number of otherwise unrelated rules, and so </a:t>
            </a:r>
            <a:r>
              <a:rPr lang="en-US" b="1" dirty="0" smtClean="0"/>
              <a:t>if Fido </a:t>
            </a:r>
            <a:r>
              <a:rPr lang="en-US" b="1" dirty="0"/>
              <a:t>changes, or a deduction needs to be made about Fido, time may </a:t>
            </a:r>
            <a:r>
              <a:rPr lang="en-US" b="1" dirty="0" smtClean="0"/>
              <a:t>be wasted </a:t>
            </a:r>
            <a:r>
              <a:rPr lang="en-US" b="1" dirty="0"/>
              <a:t>examining irrelevant rules and facts in the system, whereas with </a:t>
            </a:r>
            <a:r>
              <a:rPr lang="en-US" b="1" dirty="0" smtClean="0"/>
              <a:t>the frame </a:t>
            </a:r>
            <a:r>
              <a:rPr lang="en-US" b="1" dirty="0"/>
              <a:t>system, the Fido frame could be quickly examined.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93014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384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Object-Oriented </a:t>
            </a:r>
            <a:r>
              <a:rPr lang="en-US" b="1" dirty="0" smtClean="0"/>
              <a:t>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</a:t>
            </a:r>
          </a:p>
          <a:p>
            <a:r>
              <a:rPr lang="en-US" dirty="0" smtClean="0"/>
              <a:t>JAVA</a:t>
            </a:r>
          </a:p>
          <a:p>
            <a:r>
              <a:rPr lang="en-US" dirty="0" smtClean="0"/>
              <a:t>C#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362201"/>
            <a:ext cx="5334000" cy="440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26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09800"/>
            <a:ext cx="750735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200400"/>
            <a:ext cx="772270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00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2296"/>
            <a:r>
              <a:rPr lang="en-US" b="1" dirty="0"/>
              <a:t>AI programming languages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Wingdings" pitchFamily="2" charset="2"/>
              <a:buChar char="q"/>
            </a:pPr>
            <a:r>
              <a:rPr lang="en-US" b="1" dirty="0" smtClean="0"/>
              <a:t>PROLOG</a:t>
            </a:r>
          </a:p>
          <a:p>
            <a:pPr marL="596646" indent="-514350">
              <a:buFont typeface="Wingdings" pitchFamily="2" charset="2"/>
              <a:buChar char="q"/>
            </a:pPr>
            <a:r>
              <a:rPr lang="en-US" b="1" dirty="0" smtClean="0"/>
              <a:t>LISP </a:t>
            </a:r>
          </a:p>
          <a:p>
            <a:pPr marL="82296" indent="0">
              <a:buNone/>
            </a:pPr>
            <a:endParaRPr lang="en-US" b="1" dirty="0" smtClean="0"/>
          </a:p>
          <a:p>
            <a:pPr marL="82296" indent="0">
              <a:buNone/>
            </a:pPr>
            <a:endParaRPr lang="en-US" b="1" dirty="0" smtClean="0"/>
          </a:p>
          <a:p>
            <a:pPr marL="596646" indent="-514350">
              <a:buFont typeface="Wingdings" pitchFamily="2" charset="2"/>
              <a:buChar char="q"/>
            </a:pPr>
            <a:endParaRPr lang="en-US" b="1" dirty="0" smtClean="0"/>
          </a:p>
          <a:p>
            <a:pPr marL="596646" indent="-51435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Intelligence Lectures by Engr. Qazi Zia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F6D2B-B1FB-4CC9-AD63-CDC2B4B3BD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000" dirty="0"/>
              <a:t>In simple terms, a search space is a </a:t>
            </a:r>
            <a:r>
              <a:rPr lang="en-US" sz="4000" dirty="0"/>
              <a:t>representation </a:t>
            </a:r>
            <a:r>
              <a:rPr lang="en-US" sz="4000" dirty="0"/>
              <a:t>of the set of </a:t>
            </a:r>
            <a:r>
              <a:rPr lang="en-US" sz="4000" dirty="0"/>
              <a:t>possible choices </a:t>
            </a:r>
            <a:r>
              <a:rPr lang="en-US" sz="4000" dirty="0"/>
              <a:t>in a given problem, one or more of which are the solution </a:t>
            </a:r>
            <a:r>
              <a:rPr lang="en-US" sz="4000" dirty="0"/>
              <a:t>to the </a:t>
            </a:r>
            <a:r>
              <a:rPr lang="en-US" sz="4000" dirty="0"/>
              <a:t>problem.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Search </a:t>
            </a:r>
            <a:r>
              <a:rPr lang="en-US" b="1" dirty="0" smtClean="0"/>
              <a:t>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example, attempting to find a particular word in a dictionary with </a:t>
            </a:r>
            <a:r>
              <a:rPr lang="en-US" dirty="0" smtClean="0"/>
              <a:t>100 pages</a:t>
            </a:r>
            <a:r>
              <a:rPr lang="en-US" dirty="0"/>
              <a:t>, a search space will consist of each of the 100 pages.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page that </a:t>
            </a:r>
            <a:r>
              <a:rPr lang="en-US" dirty="0" smtClean="0"/>
              <a:t>is being </a:t>
            </a:r>
            <a:r>
              <a:rPr lang="en-US" dirty="0"/>
              <a:t>searched for is called a goal, and it can be identified by </a:t>
            </a:r>
            <a:r>
              <a:rPr lang="en-US" dirty="0" smtClean="0"/>
              <a:t>seeing whether </a:t>
            </a:r>
            <a:r>
              <a:rPr lang="en-US" dirty="0"/>
              <a:t>the word we are looking for is on the page or not.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8434" y="1143000"/>
            <a:ext cx="8518567" cy="546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70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PROgramming</a:t>
            </a:r>
            <a:r>
              <a:rPr lang="en-US" dirty="0" smtClean="0"/>
              <a:t> in </a:t>
            </a:r>
            <a:r>
              <a:rPr lang="en-US" dirty="0" err="1" smtClean="0"/>
              <a:t>LOGic</a:t>
            </a:r>
            <a:r>
              <a:rPr lang="en-US" dirty="0" smtClean="0"/>
              <a:t> is a language that enables programmers to build a database of FACTS and RULES.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dirty="0" smtClean="0"/>
              <a:t>queries are made , the system answers to those queries based on the knowledge (rules and facts) stored in the database</a:t>
            </a:r>
          </a:p>
          <a:p>
            <a:pPr marL="0" indent="0">
              <a:buNone/>
            </a:pPr>
            <a:r>
              <a:rPr lang="en-US" dirty="0" smtClean="0"/>
              <a:t>Example: you store the following facts in database</a:t>
            </a:r>
          </a:p>
          <a:p>
            <a:r>
              <a:rPr lang="en-US" dirty="0"/>
              <a:t>fruit(mango).</a:t>
            </a:r>
          </a:p>
          <a:p>
            <a:r>
              <a:rPr lang="en-US" dirty="0"/>
              <a:t>fruit(apple).</a:t>
            </a:r>
          </a:p>
          <a:p>
            <a:r>
              <a:rPr lang="en-US" dirty="0"/>
              <a:t>fruit(orange).</a:t>
            </a:r>
          </a:p>
          <a:p>
            <a:r>
              <a:rPr lang="en-US" dirty="0" err="1"/>
              <a:t>juicyFruit</a:t>
            </a:r>
            <a:r>
              <a:rPr lang="en-US" dirty="0"/>
              <a:t>(orange).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1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Then ask question from the system as</a:t>
            </a:r>
          </a:p>
          <a:p>
            <a:r>
              <a:rPr lang="en-US" dirty="0"/>
              <a:t>?- fruit(mango).</a:t>
            </a:r>
          </a:p>
          <a:p>
            <a:r>
              <a:rPr lang="en-US" dirty="0" smtClean="0"/>
              <a:t>The prolog system will answer </a:t>
            </a:r>
          </a:p>
          <a:p>
            <a:r>
              <a:rPr lang="en-US" dirty="0"/>
              <a:t>true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PROLOG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b="1" u="sng" dirty="0"/>
              <a:t>Step#01:</a:t>
            </a:r>
            <a:endParaRPr lang="en-US" dirty="0"/>
          </a:p>
          <a:p>
            <a:r>
              <a:rPr lang="en-US" dirty="0"/>
              <a:t>Open the prolog window by double clicking on the prolog icon (or right click on </a:t>
            </a:r>
            <a:r>
              <a:rPr lang="en-US" b="1" u="sng" dirty="0"/>
              <a:t>the prolog icon and then click Ok).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D:\1.png"/>
          <p:cNvPicPr/>
          <p:nvPr/>
        </p:nvPicPr>
        <p:blipFill>
          <a:blip r:embed="rId2"/>
          <a:srcRect r="21670"/>
          <a:stretch>
            <a:fillRect/>
          </a:stretch>
        </p:blipFill>
        <p:spPr bwMode="auto">
          <a:xfrm>
            <a:off x="4407217" y="3221064"/>
            <a:ext cx="3438525" cy="288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31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window </a:t>
            </a:r>
            <a:r>
              <a:rPr lang="en-US" dirty="0" err="1" smtClean="0"/>
              <a:t>appeares</a:t>
            </a:r>
            <a:endParaRPr lang="en-US" dirty="0"/>
          </a:p>
        </p:txBody>
      </p:sp>
      <p:pic>
        <p:nvPicPr>
          <p:cNvPr id="4" name="Picture 3" descr="C:\Users\ciit\Desktop\2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7205" y="2143549"/>
            <a:ext cx="3638550" cy="37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9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Step#02:</a:t>
            </a:r>
            <a:endParaRPr lang="en-US" dirty="0"/>
          </a:p>
          <a:p>
            <a:r>
              <a:rPr lang="en-US" dirty="0"/>
              <a:t>Then click on the</a:t>
            </a:r>
          </a:p>
          <a:p>
            <a:r>
              <a:rPr lang="en-US" b="1" u="sng" dirty="0"/>
              <a:t>File =&gt; New</a:t>
            </a:r>
            <a:endParaRPr lang="en-US" dirty="0"/>
          </a:p>
        </p:txBody>
      </p:sp>
      <p:pic>
        <p:nvPicPr>
          <p:cNvPr id="4" name="Picture 3" descr="C:\Users\ciit\Desktop\3.png"/>
          <p:cNvPicPr/>
          <p:nvPr/>
        </p:nvPicPr>
        <p:blipFill>
          <a:blip r:embed="rId2"/>
          <a:srcRect r="24559" b="9224"/>
          <a:stretch>
            <a:fillRect/>
          </a:stretch>
        </p:blipFill>
        <p:spPr bwMode="auto">
          <a:xfrm>
            <a:off x="4431665" y="1895474"/>
            <a:ext cx="5111580" cy="438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66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 descr="C:\Users\ciit\Desktop\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65465" y="1846263"/>
            <a:ext cx="5721396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4096" y="2395470"/>
            <a:ext cx="20863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Write the file name with the extension “.</a:t>
            </a:r>
            <a:r>
              <a:rPr lang="en-US" dirty="0" err="1"/>
              <a:t>pl</a:t>
            </a:r>
            <a:r>
              <a:rPr lang="en-US" dirty="0"/>
              <a:t>”, for example “firstprogram.pl” is a valid prolog file name. A new window (as shown in below figure) will appear, the program is written in this new window.</a:t>
            </a:r>
          </a:p>
        </p:txBody>
      </p:sp>
    </p:spTree>
    <p:extLst>
      <p:ext uri="{BB962C8B-B14F-4D97-AF65-F5344CB8AC3E}">
        <p14:creationId xmlns:p14="http://schemas.microsoft.com/office/powerpoint/2010/main" val="37164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</TotalTime>
  <Words>979</Words>
  <Application>Microsoft Office PowerPoint</Application>
  <PresentationFormat>Widescreen</PresentationFormat>
  <Paragraphs>127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Calibri Light</vt:lpstr>
      <vt:lpstr>Times New Roman</vt:lpstr>
      <vt:lpstr>Wingdings</vt:lpstr>
      <vt:lpstr>Retrospect</vt:lpstr>
      <vt:lpstr>Artificial Intelligence</vt:lpstr>
      <vt:lpstr>Contents</vt:lpstr>
      <vt:lpstr>AI programming languages</vt:lpstr>
      <vt:lpstr>PROLOG</vt:lpstr>
      <vt:lpstr>-</vt:lpstr>
      <vt:lpstr>How to use PROLOG System</vt:lpstr>
      <vt:lpstr>.</vt:lpstr>
      <vt:lpstr>..</vt:lpstr>
      <vt:lpstr>.</vt:lpstr>
      <vt:lpstr>.</vt:lpstr>
      <vt:lpstr>.</vt:lpstr>
      <vt:lpstr>PowerPoint Presentation</vt:lpstr>
      <vt:lpstr>Operators used in RULES of prolog</vt:lpstr>
      <vt:lpstr>Example of RULE</vt:lpstr>
      <vt:lpstr>LISP</vt:lpstr>
      <vt:lpstr>The Chinese Room- an argument to supporters of strong AI</vt:lpstr>
      <vt:lpstr>Knowledge Representation</vt:lpstr>
      <vt:lpstr>Semantic Nets</vt:lpstr>
      <vt:lpstr>Semantic net example</vt:lpstr>
      <vt:lpstr>PowerPoint Presentation</vt:lpstr>
      <vt:lpstr>In-efficiency</vt:lpstr>
      <vt:lpstr>Inheritance</vt:lpstr>
      <vt:lpstr>Frames</vt:lpstr>
      <vt:lpstr>Example </vt:lpstr>
      <vt:lpstr>PowerPoint Presentation</vt:lpstr>
      <vt:lpstr>PowerPoint Presentation</vt:lpstr>
      <vt:lpstr>Example 2</vt:lpstr>
      <vt:lpstr>Object-Oriented Programming</vt:lpstr>
      <vt:lpstr>PowerPoint Presentation</vt:lpstr>
      <vt:lpstr>Search Space</vt:lpstr>
      <vt:lpstr>Search Spaces</vt:lpstr>
      <vt:lpstr>example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qazi zia engr.zia</dc:creator>
  <cp:lastModifiedBy>qazi zia engr.zia</cp:lastModifiedBy>
  <cp:revision>23</cp:revision>
  <dcterms:created xsi:type="dcterms:W3CDTF">2014-09-03T18:10:45Z</dcterms:created>
  <dcterms:modified xsi:type="dcterms:W3CDTF">2014-09-04T08:08:49Z</dcterms:modified>
</cp:coreProperties>
</file>