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7"/>
  </p:notesMasterIdLst>
  <p:sldIdLst>
    <p:sldId id="311" r:id="rId2"/>
    <p:sldId id="257" r:id="rId3"/>
    <p:sldId id="258" r:id="rId4"/>
    <p:sldId id="263" r:id="rId5"/>
    <p:sldId id="264" r:id="rId6"/>
    <p:sldId id="265" r:id="rId7"/>
    <p:sldId id="267" r:id="rId8"/>
    <p:sldId id="262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313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312" r:id="rId30"/>
    <p:sldId id="259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9" r:id="rId41"/>
    <p:sldId id="300" r:id="rId42"/>
    <p:sldId id="306" r:id="rId43"/>
    <p:sldId id="298" r:id="rId44"/>
    <p:sldId id="301" r:id="rId45"/>
    <p:sldId id="302" r:id="rId46"/>
    <p:sldId id="303" r:id="rId47"/>
    <p:sldId id="304" r:id="rId48"/>
    <p:sldId id="305" r:id="rId49"/>
    <p:sldId id="307" r:id="rId50"/>
    <p:sldId id="308" r:id="rId51"/>
    <p:sldId id="309" r:id="rId52"/>
    <p:sldId id="310" r:id="rId53"/>
    <p:sldId id="288" r:id="rId54"/>
    <p:sldId id="260" r:id="rId55"/>
    <p:sldId id="261" r:id="rId5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C1C0DD-D817-4C2A-BCB0-89E3B6EB4AF9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63B5CE-0EC5-4F32-BEBB-1EC39FA90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662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5B28B-3C9A-44A5-AE70-D44A7CD9809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80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B74C7-B4B0-4BD0-A26E-4D83D48477DE}" type="datetime1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3106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E27F-54E4-443E-AF8C-BE5A318A0928}" type="datetime1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379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41F2-1CEE-4999-AA29-30D53F2C2B1A}" type="datetime1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162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3FC6B-05DB-4323-8B4C-D68A668A2035}" type="datetime1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436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440A6-86B6-4E83-BE41-4997EDC8895B}" type="datetime1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40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E9B8-B2BB-4241-9E15-497DCE7033E7}" type="datetime1">
              <a:rPr lang="en-US" smtClean="0"/>
              <a:t>9/16/2018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880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8F17-D023-4067-ABF1-6E06C132E8E5}" type="datetime1">
              <a:rPr lang="en-US" smtClean="0"/>
              <a:t>9/16/2018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619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5C31E-443E-469A-BCA0-51D927078D16}" type="datetime1">
              <a:rPr lang="en-US" smtClean="0"/>
              <a:t>9/16/2018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30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2C17-6DEF-4FBB-9C6A-1A60A60A9C92}" type="datetime1">
              <a:rPr lang="en-US" smtClean="0"/>
              <a:t>9/16/2018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069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FD5432AA-08A5-4FA5-8A55-FAD5CDB2CDA6}" type="datetime1">
              <a:rPr lang="en-US" smtClean="0"/>
              <a:t>9/16/2018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246B960-9E53-48EE-A0BC-9D4CDE706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51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298E1-91AE-4E3F-A1BD-DEB4525C6575}" type="datetime1">
              <a:rPr lang="en-US" smtClean="0"/>
              <a:t>9/16/2018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396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2899CBB-F0CB-4DC9-8E32-38099735F2E1}" type="datetime1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246B960-9E53-48EE-A0BC-9D4CDE70668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7507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Artificial Intelligence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Artificial Intelligence Lectures by Engr. Qazi Zia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F6D2B-B1FB-4CC9-AD63-CDC2B4B3BD3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6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Example 1: Missionaries and </a:t>
            </a:r>
            <a:r>
              <a:rPr lang="en-US" b="1" dirty="0" smtClean="0"/>
              <a:t>Cannibals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81200"/>
            <a:ext cx="9144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828800" y="4343400"/>
            <a:ext cx="4724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3, 3, 1 </a:t>
            </a:r>
            <a:r>
              <a:rPr lang="en-US" sz="2800" b="1" dirty="0" smtClean="0"/>
              <a:t>                              0</a:t>
            </a:r>
            <a:r>
              <a:rPr lang="en-US" sz="2800" b="1" dirty="0"/>
              <a:t>, 0, 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apply operators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Move one cannibal to the other side</a:t>
            </a:r>
          </a:p>
          <a:p>
            <a:r>
              <a:rPr lang="en-US" b="1" dirty="0"/>
              <a:t>2. Move two cannibals to the other side</a:t>
            </a:r>
          </a:p>
          <a:p>
            <a:r>
              <a:rPr lang="en-US" b="1" dirty="0"/>
              <a:t>3. Move one missionary to the other side</a:t>
            </a:r>
          </a:p>
          <a:p>
            <a:r>
              <a:rPr lang="en-US" b="1" dirty="0"/>
              <a:t>4. Move two missionaries to the other side</a:t>
            </a:r>
          </a:p>
          <a:p>
            <a:r>
              <a:rPr lang="en-US" b="1" dirty="0"/>
              <a:t>5. Move one cannibal and one missionary to the other side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tree formation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1" y="1676400"/>
            <a:ext cx="9144001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609600"/>
            <a:ext cx="8305800" cy="4724400"/>
          </a:xfrm>
        </p:spPr>
        <p:txBody>
          <a:bodyPr>
            <a:noAutofit/>
          </a:bodyPr>
          <a:lstStyle/>
          <a:p>
            <a:r>
              <a:rPr lang="en-US" sz="4000" dirty="0"/>
              <a:t>By applying operator 1 (moving one cannibal to the other side) as the </a:t>
            </a:r>
            <a:r>
              <a:rPr lang="en-US" sz="4000" dirty="0" smtClean="0"/>
              <a:t>first action</a:t>
            </a:r>
            <a:r>
              <a:rPr lang="en-US" sz="4000" dirty="0"/>
              <a:t>, and then applying the same operator </a:t>
            </a:r>
            <a:r>
              <a:rPr lang="en-US" sz="4000" dirty="0" smtClean="0"/>
              <a:t>again, we </a:t>
            </a:r>
            <a:r>
              <a:rPr lang="en-US" sz="4000" dirty="0"/>
              <a:t>return to the </a:t>
            </a:r>
            <a:r>
              <a:rPr lang="en-US" sz="4000" dirty="0" smtClean="0"/>
              <a:t>start state.</a:t>
            </a:r>
          </a:p>
          <a:p>
            <a:r>
              <a:rPr lang="en-US" sz="4000" dirty="0" smtClean="0"/>
              <a:t> </a:t>
            </a:r>
            <a:r>
              <a:rPr lang="en-US" sz="4000" dirty="0"/>
              <a:t>This is a perfectly valid way to try to solve the problem, but not a </a:t>
            </a:r>
            <a:r>
              <a:rPr lang="en-US" sz="4000" dirty="0" smtClean="0"/>
              <a:t>very efficient </a:t>
            </a:r>
            <a:r>
              <a:rPr lang="en-US" sz="4000" dirty="0"/>
              <a:t>one.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04800"/>
            <a:ext cx="6248400" cy="6275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Example 2: The Traveling </a:t>
            </a:r>
            <a:r>
              <a:rPr lang="en-US" b="1" dirty="0" smtClean="0"/>
              <a:t>Salesman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Traveling Salesman problem is defined as follows:</a:t>
            </a:r>
          </a:p>
          <a:p>
            <a:r>
              <a:rPr lang="en-US" b="1" dirty="0"/>
              <a:t>A </a:t>
            </a:r>
            <a:r>
              <a:rPr lang="en-US" b="1" dirty="0" smtClean="0"/>
              <a:t>salesman must </a:t>
            </a:r>
            <a:r>
              <a:rPr lang="en-US" b="1" dirty="0"/>
              <a:t>visit each of a set of cities and then return home. </a:t>
            </a:r>
            <a:endParaRPr lang="en-US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aim </a:t>
            </a:r>
            <a:r>
              <a:rPr lang="en-US" b="1" dirty="0" smtClean="0"/>
              <a:t>of the </a:t>
            </a:r>
            <a:r>
              <a:rPr lang="en-US" b="1" dirty="0"/>
              <a:t>problem is to find the shortest path that lets the salesman visit each city.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Let us imagine that our salesman is touring the following American cities:</a:t>
            </a:r>
          </a:p>
          <a:p>
            <a:pPr>
              <a:buNone/>
            </a:pPr>
            <a:r>
              <a:rPr lang="en-US" b="1" dirty="0"/>
              <a:t>A </a:t>
            </a:r>
            <a:r>
              <a:rPr lang="en-US" b="1" dirty="0" smtClean="0"/>
              <a:t> : Atlanta</a:t>
            </a:r>
            <a:endParaRPr lang="en-US" b="1" dirty="0"/>
          </a:p>
          <a:p>
            <a:pPr>
              <a:buNone/>
            </a:pPr>
            <a:r>
              <a:rPr lang="en-US" b="1" dirty="0"/>
              <a:t>B </a:t>
            </a:r>
            <a:r>
              <a:rPr lang="en-US" b="1" dirty="0" smtClean="0"/>
              <a:t>:  Boston</a:t>
            </a:r>
            <a:endParaRPr lang="en-US" b="1" dirty="0"/>
          </a:p>
          <a:p>
            <a:pPr>
              <a:buNone/>
            </a:pPr>
            <a:r>
              <a:rPr lang="en-US" b="1" dirty="0"/>
              <a:t>C </a:t>
            </a:r>
            <a:r>
              <a:rPr lang="en-US" b="1" dirty="0" smtClean="0"/>
              <a:t>:  Chicago</a:t>
            </a:r>
            <a:endParaRPr lang="en-US" b="1" dirty="0"/>
          </a:p>
          <a:p>
            <a:pPr>
              <a:buNone/>
            </a:pPr>
            <a:r>
              <a:rPr lang="en-US" b="1" dirty="0"/>
              <a:t>D </a:t>
            </a:r>
            <a:r>
              <a:rPr lang="en-US" b="1" dirty="0" smtClean="0"/>
              <a:t>:  Dallas</a:t>
            </a:r>
            <a:endParaRPr lang="en-US" b="1" dirty="0"/>
          </a:p>
          <a:p>
            <a:pPr>
              <a:buNone/>
            </a:pPr>
            <a:r>
              <a:rPr lang="en-US" b="1" dirty="0"/>
              <a:t>E </a:t>
            </a:r>
            <a:r>
              <a:rPr lang="en-US" b="1" dirty="0" smtClean="0"/>
              <a:t>:  El </a:t>
            </a:r>
            <a:r>
              <a:rPr lang="en-US" b="1" dirty="0"/>
              <a:t>Paso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35169" y="1295400"/>
            <a:ext cx="7304348" cy="3521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990600"/>
            <a:ext cx="9237532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Example 3: The Towers of Hanoi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2325" y="2776703"/>
            <a:ext cx="7543800" cy="2161844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19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24200" y="3962400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1</a:t>
            </a:r>
            <a:endParaRPr lang="en-US" sz="800" dirty="0"/>
          </a:p>
        </p:txBody>
      </p:sp>
      <p:sp>
        <p:nvSpPr>
          <p:cNvPr id="8" name="TextBox 7"/>
          <p:cNvSpPr txBox="1"/>
          <p:nvPr/>
        </p:nvSpPr>
        <p:spPr>
          <a:xfrm>
            <a:off x="3200400" y="4235029"/>
            <a:ext cx="152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2</a:t>
            </a:r>
            <a:endParaRPr lang="en-US" sz="800" dirty="0"/>
          </a:p>
        </p:txBody>
      </p:sp>
      <p:sp>
        <p:nvSpPr>
          <p:cNvPr id="9" name="TextBox 8"/>
          <p:cNvSpPr txBox="1"/>
          <p:nvPr/>
        </p:nvSpPr>
        <p:spPr>
          <a:xfrm>
            <a:off x="2857500" y="4342751"/>
            <a:ext cx="266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3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40823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Knowledge </a:t>
            </a:r>
            <a:r>
              <a:rPr lang="en-US" b="1" dirty="0" smtClean="0"/>
              <a:t>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Semantic Tree</a:t>
            </a:r>
          </a:p>
          <a:p>
            <a:r>
              <a:rPr lang="en-US" dirty="0" smtClean="0"/>
              <a:t>Search </a:t>
            </a:r>
            <a:r>
              <a:rPr lang="en-US" dirty="0"/>
              <a:t>Trees </a:t>
            </a:r>
            <a:endParaRPr lang="en-US" dirty="0" smtClean="0"/>
          </a:p>
          <a:p>
            <a:pPr>
              <a:buNone/>
            </a:pPr>
            <a:r>
              <a:rPr lang="en-US" dirty="0"/>
              <a:t>Example 1:Missionaries and Cannibals </a:t>
            </a:r>
          </a:p>
          <a:p>
            <a:pPr>
              <a:buNone/>
            </a:pPr>
            <a:r>
              <a:rPr lang="en-US" dirty="0" smtClean="0"/>
              <a:t>Improving </a:t>
            </a:r>
            <a:r>
              <a:rPr lang="en-US" dirty="0"/>
              <a:t>the Representation </a:t>
            </a:r>
          </a:p>
          <a:p>
            <a:pPr>
              <a:buNone/>
            </a:pPr>
            <a:r>
              <a:rPr lang="en-US" dirty="0" smtClean="0"/>
              <a:t>Example </a:t>
            </a:r>
            <a:r>
              <a:rPr lang="en-US" dirty="0"/>
              <a:t>2: The Traveling </a:t>
            </a:r>
            <a:r>
              <a:rPr lang="en-US" dirty="0" smtClean="0"/>
              <a:t>Salesman</a:t>
            </a:r>
          </a:p>
          <a:p>
            <a:pPr>
              <a:buNone/>
            </a:pPr>
            <a:r>
              <a:rPr lang="en-US" dirty="0" smtClean="0"/>
              <a:t>Example </a:t>
            </a:r>
            <a:r>
              <a:rPr lang="en-US" dirty="0"/>
              <a:t>3: The Towers of Hanoi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/>
              <a:t>Example 4: Describe and Match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Example 3: The Towers of </a:t>
            </a:r>
            <a:r>
              <a:rPr lang="en-US" b="1" dirty="0" smtClean="0"/>
              <a:t>Hanoi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1" dirty="0"/>
              <a:t>Op1 Move disk from peg 1 to peg 2</a:t>
            </a:r>
          </a:p>
          <a:p>
            <a:r>
              <a:rPr lang="da-DK" b="1" dirty="0"/>
              <a:t>Op2 Move disk from peg 1 to peg 3</a:t>
            </a:r>
          </a:p>
          <a:p>
            <a:r>
              <a:rPr lang="da-DK" b="1" dirty="0"/>
              <a:t>Op3 Move disk from peg 2 to peg 1</a:t>
            </a:r>
          </a:p>
          <a:p>
            <a:r>
              <a:rPr lang="da-DK" b="1" dirty="0"/>
              <a:t>Op4 Move disk from peg 2 to peg 3</a:t>
            </a:r>
          </a:p>
          <a:p>
            <a:r>
              <a:rPr lang="da-DK" b="1" dirty="0"/>
              <a:t>Op5 Move disk from peg 3 to peg 1</a:t>
            </a:r>
          </a:p>
          <a:p>
            <a:r>
              <a:rPr lang="da-DK" b="1" dirty="0"/>
              <a:t>Op6 Move disk from peg 3 to peg 2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20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0200" y="2328053"/>
            <a:ext cx="3302724" cy="10543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900545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Example 4: Describe and </a:t>
            </a:r>
            <a:r>
              <a:rPr lang="en-US" b="1" dirty="0" smtClean="0"/>
              <a:t>Match</a:t>
            </a:r>
            <a:endParaRPr lang="en-US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1657402"/>
            <a:ext cx="7391399" cy="4667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391400" y="3124200"/>
            <a:ext cx="121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No longer exist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Combinatorial </a:t>
            </a:r>
            <a:r>
              <a:rPr lang="en-US" b="1" dirty="0" smtClean="0"/>
              <a:t>Explosion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The search tree for a Traveling Salesman problem </a:t>
            </a:r>
            <a:r>
              <a:rPr lang="en-US" b="1" dirty="0" smtClean="0"/>
              <a:t>becomes unmanageably large </a:t>
            </a:r>
            <a:r>
              <a:rPr lang="en-US" b="1" dirty="0"/>
              <a:t>as the number of cities increases. </a:t>
            </a:r>
            <a:endParaRPr lang="en-US" b="1" dirty="0" smtClean="0"/>
          </a:p>
          <a:p>
            <a:r>
              <a:rPr lang="en-US" b="1" dirty="0" smtClean="0"/>
              <a:t>Many </a:t>
            </a:r>
            <a:r>
              <a:rPr lang="en-US" b="1" dirty="0"/>
              <a:t>problems have the </a:t>
            </a:r>
            <a:r>
              <a:rPr lang="en-US" b="1" dirty="0" smtClean="0"/>
              <a:t>property that </a:t>
            </a:r>
            <a:r>
              <a:rPr lang="en-US" b="1" dirty="0"/>
              <a:t>as the number of individual items being considered increases, </a:t>
            </a:r>
            <a:r>
              <a:rPr lang="en-US" b="1" dirty="0" smtClean="0"/>
              <a:t>the number </a:t>
            </a:r>
            <a:r>
              <a:rPr lang="en-US" b="1" dirty="0"/>
              <a:t>of possible paths in the search tree increases exponentially, </a:t>
            </a:r>
            <a:r>
              <a:rPr lang="en-US" b="1" dirty="0" smtClean="0"/>
              <a:t>meaning that </a:t>
            </a:r>
            <a:r>
              <a:rPr lang="en-US" b="1" dirty="0"/>
              <a:t>as the problem gets larger, it becomes more and more </a:t>
            </a:r>
            <a:r>
              <a:rPr lang="en-US" b="1" dirty="0" smtClean="0"/>
              <a:t>unreasonable to </a:t>
            </a:r>
            <a:r>
              <a:rPr lang="en-US" b="1" dirty="0"/>
              <a:t>expect a computer program to be able to solve it. </a:t>
            </a:r>
            <a:endParaRPr lang="en-US" b="1" dirty="0" smtClean="0"/>
          </a:p>
          <a:p>
            <a:r>
              <a:rPr lang="en-US" b="1" dirty="0" smtClean="0"/>
              <a:t>This </a:t>
            </a:r>
            <a:r>
              <a:rPr lang="en-US" b="1" dirty="0"/>
              <a:t>problem </a:t>
            </a:r>
            <a:r>
              <a:rPr lang="en-US" b="1" dirty="0" smtClean="0"/>
              <a:t>is known </a:t>
            </a:r>
            <a:r>
              <a:rPr lang="en-US" b="1" dirty="0"/>
              <a:t>as combinatorial explosion because the amount of work that </a:t>
            </a:r>
            <a:r>
              <a:rPr lang="en-US" b="1" dirty="0" smtClean="0"/>
              <a:t>a program </a:t>
            </a:r>
            <a:r>
              <a:rPr lang="en-US" b="1" dirty="0"/>
              <a:t>needs to do to solve the problem seems to grow at an </a:t>
            </a:r>
            <a:r>
              <a:rPr lang="en-US" b="1" dirty="0" smtClean="0"/>
              <a:t>explosive rate</a:t>
            </a:r>
            <a:r>
              <a:rPr lang="en-US" b="1" dirty="0"/>
              <a:t>, due to the possible combinations it must consider.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Problem </a:t>
            </a:r>
            <a:r>
              <a:rPr lang="en-US" b="1" dirty="0" smtClean="0"/>
              <a:t>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divide the complex problem into simple problems and then solve it.</a:t>
            </a:r>
            <a:endParaRPr 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819400"/>
            <a:ext cx="6533662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Goal </a:t>
            </a:r>
            <a:r>
              <a:rPr lang="en-US" b="1" dirty="0" smtClean="0"/>
              <a:t>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A </a:t>
            </a:r>
            <a:r>
              <a:rPr lang="en-US" b="1" dirty="0"/>
              <a:t>goal tree (</a:t>
            </a:r>
            <a:r>
              <a:rPr lang="en-US" dirty="0"/>
              <a:t>also called an</a:t>
            </a:r>
            <a:r>
              <a:rPr lang="en-US" b="1" dirty="0"/>
              <a:t> and-or tree) </a:t>
            </a:r>
            <a:r>
              <a:rPr lang="en-US" dirty="0"/>
              <a:t>is a form of semantic tree used </a:t>
            </a:r>
            <a:r>
              <a:rPr lang="en-US" dirty="0" smtClean="0"/>
              <a:t>to</a:t>
            </a:r>
            <a:r>
              <a:rPr lang="en-US" b="1" dirty="0" smtClean="0"/>
              <a:t> </a:t>
            </a:r>
            <a:r>
              <a:rPr lang="en-US" dirty="0" smtClean="0"/>
              <a:t>represent </a:t>
            </a:r>
            <a:r>
              <a:rPr lang="en-US" dirty="0"/>
              <a:t>problems that can be broken down in this way. </a:t>
            </a:r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/>
              <a:t>say that </a:t>
            </a:r>
            <a:r>
              <a:rPr lang="en-US" dirty="0" smtClean="0"/>
              <a:t>the solution </a:t>
            </a:r>
            <a:r>
              <a:rPr lang="en-US" dirty="0"/>
              <a:t>to the problem is the </a:t>
            </a:r>
            <a:r>
              <a:rPr lang="en-US" b="1" dirty="0"/>
              <a:t>goal, </a:t>
            </a:r>
            <a:r>
              <a:rPr lang="en-US" dirty="0"/>
              <a:t>and each individual step along the </a:t>
            </a:r>
            <a:r>
              <a:rPr lang="en-US" dirty="0" smtClean="0"/>
              <a:t>way is </a:t>
            </a:r>
            <a:r>
              <a:rPr lang="en-US" dirty="0"/>
              <a:t>a </a:t>
            </a:r>
            <a:r>
              <a:rPr lang="en-US" b="1" dirty="0" smtClean="0"/>
              <a:t>sub-goal</a:t>
            </a:r>
            <a:r>
              <a:rPr lang="en-US" b="1" dirty="0"/>
              <a:t>. </a:t>
            </a:r>
            <a:endParaRPr lang="en-US" b="1" dirty="0" smtClean="0"/>
          </a:p>
          <a:p>
            <a:r>
              <a:rPr lang="en-US" dirty="0" smtClean="0"/>
              <a:t>In </a:t>
            </a:r>
            <a:r>
              <a:rPr lang="en-US" dirty="0"/>
              <a:t>the case of the Towers of Hanoi, moving the largest disk </a:t>
            </a:r>
            <a:r>
              <a:rPr lang="en-US" dirty="0" smtClean="0"/>
              <a:t>to peg </a:t>
            </a:r>
            <a:r>
              <a:rPr lang="en-US" dirty="0"/>
              <a:t>3 is a </a:t>
            </a:r>
            <a:r>
              <a:rPr lang="en-US" b="1" dirty="0" smtClean="0"/>
              <a:t>sub-goal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785067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Top Down or Bottom Up</a:t>
            </a:r>
            <a:r>
              <a:rPr lang="en-US" b="1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two main approaches to breaking down a problem into </a:t>
            </a:r>
            <a:r>
              <a:rPr lang="en-US" dirty="0" err="1" smtClean="0"/>
              <a:t>subgoals</a:t>
            </a:r>
            <a:r>
              <a:rPr lang="en-US" dirty="0" smtClean="0"/>
              <a:t>—</a:t>
            </a:r>
            <a:r>
              <a:rPr lang="en-US" b="1" dirty="0" smtClean="0"/>
              <a:t>top </a:t>
            </a:r>
            <a:r>
              <a:rPr lang="en-US" b="1" dirty="0"/>
              <a:t>down and bottom up.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Example 1: Map Coloring</a:t>
            </a:r>
            <a:endParaRPr lang="en-US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286000"/>
            <a:ext cx="8737600" cy="3276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US" dirty="0" smtClean="0"/>
              <a:t>Assignment # </a:t>
            </a:r>
            <a:r>
              <a:rPr lang="en-US" sz="3200" dirty="0" smtClean="0"/>
              <a:t>1    </a:t>
            </a:r>
            <a:br>
              <a:rPr lang="en-US" sz="3200" dirty="0" smtClean="0"/>
            </a:br>
            <a:r>
              <a:rPr lang="en-US" sz="3200" dirty="0" smtClean="0"/>
              <a:t> last date of submission: 16</a:t>
            </a:r>
            <a:r>
              <a:rPr lang="en-US" sz="3200" baseline="30000" dirty="0" smtClean="0"/>
              <a:t>th</a:t>
            </a:r>
            <a:r>
              <a:rPr lang="en-US" sz="3200" dirty="0" smtClean="0"/>
              <a:t> sept, 2014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Answer the following questions (in detail 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Describe time complexity.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What are Common time complexities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What is meant by Non-deterministic Polynomial problem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What is meant by polynomial time?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What are the Types of Complexity 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How to find complexity of an algorithm 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65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Combinatorial Explosion </a:t>
            </a:r>
            <a:endParaRPr lang="en-US" dirty="0" smtClean="0"/>
          </a:p>
          <a:p>
            <a:r>
              <a:rPr lang="en-US" dirty="0"/>
              <a:t>Problem Reduction </a:t>
            </a:r>
            <a:endParaRPr lang="en-US" dirty="0" smtClean="0"/>
          </a:p>
          <a:p>
            <a:r>
              <a:rPr lang="en-US" dirty="0"/>
              <a:t>Goal Trees </a:t>
            </a:r>
            <a:endParaRPr lang="en-US" dirty="0" smtClean="0"/>
          </a:p>
          <a:p>
            <a:pPr>
              <a:buNone/>
            </a:pPr>
            <a:r>
              <a:rPr lang="en-US" dirty="0"/>
              <a:t>Top Down or Bottom </a:t>
            </a:r>
            <a:r>
              <a:rPr lang="en-US" dirty="0" smtClean="0"/>
              <a:t>Up</a:t>
            </a:r>
            <a:r>
              <a:rPr lang="en-US" dirty="0"/>
              <a:t> </a:t>
            </a:r>
            <a:r>
              <a:rPr lang="en-US" dirty="0" smtClean="0"/>
              <a:t>Approach</a:t>
            </a:r>
          </a:p>
          <a:p>
            <a:pPr>
              <a:buNone/>
            </a:pPr>
            <a:r>
              <a:rPr lang="en-US" dirty="0" smtClean="0"/>
              <a:t>Uses </a:t>
            </a:r>
            <a:r>
              <a:rPr lang="en-US" dirty="0"/>
              <a:t>of Goal Trees </a:t>
            </a:r>
          </a:p>
          <a:p>
            <a:pPr>
              <a:buNone/>
            </a:pPr>
            <a:r>
              <a:rPr lang="en-US" dirty="0"/>
              <a:t>Example 1:Map Coloring</a:t>
            </a:r>
          </a:p>
          <a:p>
            <a:pPr>
              <a:buNone/>
            </a:pPr>
            <a:r>
              <a:rPr lang="en-US" dirty="0"/>
              <a:t>Example 2: Proving Theorems</a:t>
            </a:r>
          </a:p>
          <a:p>
            <a:pPr>
              <a:buNone/>
            </a:pPr>
            <a:r>
              <a:rPr lang="en-US" dirty="0"/>
              <a:t>Example 3: Parsing Sentences 63</a:t>
            </a:r>
          </a:p>
          <a:p>
            <a:pPr>
              <a:buNone/>
            </a:pPr>
            <a:r>
              <a:rPr lang="en-US" dirty="0"/>
              <a:t>Example 4: Games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Search Methodologies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Introduction </a:t>
            </a:r>
          </a:p>
          <a:p>
            <a:r>
              <a:rPr lang="en-US" b="1" dirty="0" smtClean="0"/>
              <a:t>Problem </a:t>
            </a:r>
            <a:r>
              <a:rPr lang="en-US" b="1" dirty="0"/>
              <a:t>Solving as Search </a:t>
            </a:r>
          </a:p>
          <a:p>
            <a:r>
              <a:rPr lang="en-US" b="1" dirty="0" smtClean="0"/>
              <a:t>Data-Driven </a:t>
            </a:r>
            <a:r>
              <a:rPr lang="en-US" b="1" dirty="0"/>
              <a:t>or Goal-Driven Search </a:t>
            </a:r>
          </a:p>
          <a:p>
            <a:r>
              <a:rPr lang="en-US" b="1" dirty="0" smtClean="0"/>
              <a:t>Generate </a:t>
            </a:r>
            <a:r>
              <a:rPr lang="en-US" b="1" dirty="0"/>
              <a:t>and Test </a:t>
            </a:r>
          </a:p>
          <a:p>
            <a:r>
              <a:rPr lang="en-US" b="1" dirty="0" smtClean="0"/>
              <a:t>Depth-First </a:t>
            </a:r>
            <a:r>
              <a:rPr lang="en-US" b="1" dirty="0"/>
              <a:t>Search </a:t>
            </a:r>
          </a:p>
          <a:p>
            <a:r>
              <a:rPr lang="en-US" b="1" dirty="0" smtClean="0"/>
              <a:t>Breadth-First </a:t>
            </a:r>
            <a:r>
              <a:rPr lang="en-US" b="1" dirty="0"/>
              <a:t>Search </a:t>
            </a:r>
          </a:p>
          <a:p>
            <a:r>
              <a:rPr lang="en-US" b="1" dirty="0" smtClean="0"/>
              <a:t>Properties </a:t>
            </a:r>
            <a:r>
              <a:rPr lang="en-US" b="1" dirty="0"/>
              <a:t>of Search Methods </a:t>
            </a:r>
          </a:p>
          <a:p>
            <a:pPr>
              <a:buNone/>
            </a:pPr>
            <a:r>
              <a:rPr lang="en-US" b="1" dirty="0" smtClean="0"/>
              <a:t>Complexity </a:t>
            </a:r>
            <a:endParaRPr lang="en-US" b="1" dirty="0"/>
          </a:p>
          <a:p>
            <a:pPr>
              <a:buNone/>
            </a:pPr>
            <a:r>
              <a:rPr lang="en-US" b="1" dirty="0" smtClean="0"/>
              <a:t>Completeness </a:t>
            </a:r>
            <a:endParaRPr lang="en-US" b="1" dirty="0"/>
          </a:p>
          <a:p>
            <a:pPr>
              <a:buNone/>
            </a:pPr>
            <a:r>
              <a:rPr lang="en-US" b="1" dirty="0" smtClean="0"/>
              <a:t>Optimality </a:t>
            </a:r>
            <a:endParaRPr lang="en-US" b="1" dirty="0"/>
          </a:p>
          <a:p>
            <a:pPr>
              <a:buNone/>
            </a:pPr>
            <a:r>
              <a:rPr lang="en-US" b="1" dirty="0" smtClean="0"/>
              <a:t>Irrevocability 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057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 Solving as Search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 problem can </a:t>
            </a:r>
            <a:r>
              <a:rPr lang="en-US" b="1" dirty="0"/>
              <a:t>be considered to consist of a goal and a set of actions that can be </a:t>
            </a:r>
            <a:r>
              <a:rPr lang="en-US" b="1" dirty="0" smtClean="0"/>
              <a:t>taken to </a:t>
            </a:r>
            <a:r>
              <a:rPr lang="en-US" b="1" dirty="0"/>
              <a:t>lead to the goal. </a:t>
            </a:r>
            <a:endParaRPr lang="en-US" b="1" dirty="0" smtClean="0"/>
          </a:p>
          <a:p>
            <a:r>
              <a:rPr lang="en-US" b="1" dirty="0" smtClean="0"/>
              <a:t>At </a:t>
            </a:r>
            <a:r>
              <a:rPr lang="en-US" b="1" dirty="0"/>
              <a:t>any given time, we consider the state of the </a:t>
            </a:r>
            <a:r>
              <a:rPr lang="en-US" b="1" dirty="0" smtClean="0"/>
              <a:t>search space </a:t>
            </a:r>
            <a:r>
              <a:rPr lang="en-US" b="1" dirty="0"/>
              <a:t>to represent where we have </a:t>
            </a:r>
            <a:r>
              <a:rPr lang="en-US" b="1" dirty="0" smtClean="0"/>
              <a:t>reached </a:t>
            </a:r>
            <a:r>
              <a:rPr lang="en-US" b="1" dirty="0"/>
              <a:t>as a result of the actions we </a:t>
            </a:r>
            <a:r>
              <a:rPr lang="en-US" b="1" dirty="0" smtClean="0"/>
              <a:t>have applied </a:t>
            </a:r>
            <a:r>
              <a:rPr lang="en-US" b="1" dirty="0"/>
              <a:t>so far.</a:t>
            </a:r>
          </a:p>
          <a:p>
            <a:endParaRPr lang="en-US" b="1" dirty="0" smtClean="0"/>
          </a:p>
          <a:p>
            <a:r>
              <a:rPr lang="en-US" b="1" dirty="0" smtClean="0"/>
              <a:t>problem </a:t>
            </a:r>
            <a:r>
              <a:rPr lang="en-US" b="1" dirty="0"/>
              <a:t>of looking for a contact lens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Data-Driven or Goal-Driven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Data-driven </a:t>
            </a:r>
            <a:r>
              <a:rPr lang="en-US" dirty="0"/>
              <a:t>search starts from an initial state and uses </a:t>
            </a:r>
            <a:r>
              <a:rPr lang="en-US" dirty="0" smtClean="0"/>
              <a:t>actions that </a:t>
            </a:r>
            <a:r>
              <a:rPr lang="en-US" dirty="0"/>
              <a:t>are allowed to move forward until a goal is reached. This approach </a:t>
            </a:r>
            <a:r>
              <a:rPr lang="en-US" dirty="0" smtClean="0"/>
              <a:t>is also </a:t>
            </a:r>
            <a:r>
              <a:rPr lang="en-US" dirty="0"/>
              <a:t>known as </a:t>
            </a:r>
            <a:r>
              <a:rPr lang="en-US" b="1" dirty="0"/>
              <a:t>forward chaining.</a:t>
            </a:r>
          </a:p>
          <a:p>
            <a:r>
              <a:rPr lang="en-US" dirty="0"/>
              <a:t>search can start at the goal and work back toward a start </a:t>
            </a:r>
            <a:r>
              <a:rPr lang="en-US" dirty="0" err="1" smtClean="0"/>
              <a:t>state,by</a:t>
            </a:r>
            <a:r>
              <a:rPr lang="en-US" dirty="0" smtClean="0"/>
              <a:t> </a:t>
            </a:r>
            <a:r>
              <a:rPr lang="en-US" dirty="0"/>
              <a:t>seeing what moves could have led to the goal state. This is </a:t>
            </a:r>
            <a:r>
              <a:rPr lang="en-US" b="1" dirty="0" smtClean="0"/>
              <a:t>goal-driven search</a:t>
            </a:r>
            <a:r>
              <a:rPr lang="en-US" b="1" dirty="0"/>
              <a:t>, </a:t>
            </a:r>
            <a:r>
              <a:rPr lang="en-US" dirty="0"/>
              <a:t>also known as </a:t>
            </a:r>
            <a:r>
              <a:rPr lang="en-US" b="1" dirty="0"/>
              <a:t>backward chaining.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Goal Driven:</a:t>
            </a:r>
          </a:p>
          <a:p>
            <a:pPr>
              <a:buNone/>
            </a:pPr>
            <a:r>
              <a:rPr lang="en-US" b="1" dirty="0" smtClean="0"/>
              <a:t>1. A </a:t>
            </a:r>
            <a:r>
              <a:rPr lang="en-US" b="1" dirty="0"/>
              <a:t>theorem that is to be proved </a:t>
            </a:r>
            <a:r>
              <a:rPr lang="en-US" b="1" dirty="0" smtClean="0"/>
              <a:t>or</a:t>
            </a:r>
          </a:p>
          <a:p>
            <a:pPr marL="514350" indent="-514350">
              <a:buAutoNum type="arabicPeriod" startAt="2"/>
            </a:pPr>
            <a:r>
              <a:rPr lang="en-US" b="1" dirty="0" smtClean="0"/>
              <a:t>Finding </a:t>
            </a:r>
            <a:r>
              <a:rPr lang="en-US" b="1" dirty="0"/>
              <a:t>an </a:t>
            </a:r>
            <a:r>
              <a:rPr lang="en-US" b="1" dirty="0" smtClean="0"/>
              <a:t>exit from </a:t>
            </a:r>
            <a:r>
              <a:rPr lang="en-US" b="1" dirty="0"/>
              <a:t>a </a:t>
            </a:r>
            <a:r>
              <a:rPr lang="en-US" b="1" dirty="0" smtClean="0"/>
              <a:t>maze</a:t>
            </a:r>
          </a:p>
          <a:p>
            <a:pPr algn="just">
              <a:buNone/>
            </a:pPr>
            <a:r>
              <a:rPr lang="en-US" b="1" dirty="0" smtClean="0"/>
              <a:t>3. It </a:t>
            </a:r>
            <a:r>
              <a:rPr lang="en-US" b="1" dirty="0"/>
              <a:t>is also clearly the best choice in situations such as </a:t>
            </a:r>
            <a:r>
              <a:rPr lang="en-US" b="1" dirty="0" smtClean="0"/>
              <a:t>medical diagnosis </a:t>
            </a:r>
            <a:r>
              <a:rPr lang="en-US" b="1" dirty="0"/>
              <a:t>where the goal (the condition to be diagnosed) is known, but </a:t>
            </a:r>
            <a:r>
              <a:rPr lang="en-US" b="1" dirty="0" smtClean="0"/>
              <a:t>the rest </a:t>
            </a:r>
            <a:r>
              <a:rPr lang="en-US" b="1" dirty="0"/>
              <a:t>of the data (in this case, the causes of the condition) need to be found.</a:t>
            </a:r>
          </a:p>
          <a:p>
            <a:pPr marL="514350" indent="-514350">
              <a:buAutoNum type="arabicPeriod" startAt="2"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Data driven: 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system that analyzes </a:t>
            </a:r>
            <a:r>
              <a:rPr lang="en-US" dirty="0" smtClean="0"/>
              <a:t>astronomical data </a:t>
            </a:r>
            <a:r>
              <a:rPr lang="en-US" dirty="0"/>
              <a:t>and thus makes deductions about the nature of stars and planets </a:t>
            </a:r>
            <a:r>
              <a:rPr lang="en-US" dirty="0" smtClean="0"/>
              <a:t>would receive </a:t>
            </a:r>
            <a:r>
              <a:rPr lang="en-US" dirty="0"/>
              <a:t>a great deal of data, but it would not necessarily be given any </a:t>
            </a:r>
            <a:r>
              <a:rPr lang="en-US" dirty="0" smtClean="0"/>
              <a:t>direct goals</a:t>
            </a:r>
            <a:r>
              <a:rPr lang="en-US" dirty="0"/>
              <a:t>. Rather, it would be expected to analyze the data and determine </a:t>
            </a:r>
            <a:r>
              <a:rPr lang="en-US" dirty="0" smtClean="0"/>
              <a:t>conclusions of </a:t>
            </a:r>
            <a:r>
              <a:rPr lang="en-US" dirty="0"/>
              <a:t>its own. This kind of system has a huge number of possible goals </a:t>
            </a:r>
            <a:r>
              <a:rPr lang="en-US" dirty="0" smtClean="0"/>
              <a:t>that it </a:t>
            </a:r>
            <a:r>
              <a:rPr lang="en-US" dirty="0"/>
              <a:t>might locate. In this case, data-driven search is most appropriate.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Generate and </a:t>
            </a:r>
            <a:r>
              <a:rPr lang="en-US" b="1" dirty="0" smtClean="0"/>
              <a:t>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simplest approach to search is called </a:t>
            </a:r>
            <a:r>
              <a:rPr lang="en-US" b="1" dirty="0"/>
              <a:t>Generate and Test. </a:t>
            </a:r>
            <a:endParaRPr lang="en-US" b="1" dirty="0" smtClean="0"/>
          </a:p>
          <a:p>
            <a:r>
              <a:rPr lang="en-US" b="1" dirty="0" smtClean="0"/>
              <a:t>This simply </a:t>
            </a:r>
            <a:r>
              <a:rPr lang="en-US" dirty="0" smtClean="0"/>
              <a:t>involves </a:t>
            </a:r>
            <a:r>
              <a:rPr lang="en-US" dirty="0"/>
              <a:t>generating each node in the search space and testing it to see if it </a:t>
            </a:r>
            <a:r>
              <a:rPr lang="en-US" dirty="0" smtClean="0"/>
              <a:t>is a </a:t>
            </a:r>
            <a:r>
              <a:rPr lang="en-US" dirty="0"/>
              <a:t>goal node. If it is, the search has succeeded and need not carry on. </a:t>
            </a:r>
            <a:r>
              <a:rPr lang="en-US" dirty="0" smtClean="0"/>
              <a:t>Otherwise, the </a:t>
            </a:r>
            <a:r>
              <a:rPr lang="en-US" dirty="0"/>
              <a:t>procedure moves on to the next node.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the simplest form of </a:t>
            </a:r>
            <a:r>
              <a:rPr lang="en-US" b="1" dirty="0"/>
              <a:t>brute-force search (also called </a:t>
            </a:r>
            <a:r>
              <a:rPr lang="en-US" b="1" dirty="0" smtClean="0"/>
              <a:t>exhaustive search</a:t>
            </a:r>
            <a:r>
              <a:rPr lang="en-US" b="1" dirty="0"/>
              <a:t>), </a:t>
            </a:r>
            <a:r>
              <a:rPr lang="en-US" dirty="0"/>
              <a:t>so called because it assumes no additional knowledge other </a:t>
            </a:r>
            <a:r>
              <a:rPr lang="en-US" dirty="0" smtClean="0"/>
              <a:t>than</a:t>
            </a:r>
            <a:r>
              <a:rPr lang="en-US" b="1" dirty="0" smtClean="0"/>
              <a:t> </a:t>
            </a:r>
            <a:r>
              <a:rPr lang="en-US" dirty="0" smtClean="0"/>
              <a:t>how </a:t>
            </a:r>
            <a:r>
              <a:rPr lang="en-US" dirty="0"/>
              <a:t>to traverse the search tree and how to identify leaf nodes and goal </a:t>
            </a:r>
            <a:r>
              <a:rPr lang="en-US" dirty="0" smtClean="0"/>
              <a:t>nodes, and </a:t>
            </a:r>
            <a:r>
              <a:rPr lang="en-US" dirty="0"/>
              <a:t>it will ultimately examine every node in the tree until it finds a goal.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57400"/>
            <a:ext cx="8229600" cy="3810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To successfully operate, Generate and Test needs to have a suitable </a:t>
            </a:r>
            <a:r>
              <a:rPr lang="en-US" b="1" dirty="0" smtClean="0"/>
              <a:t>Generator, </a:t>
            </a:r>
            <a:r>
              <a:rPr lang="en-US" dirty="0" smtClean="0"/>
              <a:t>which </a:t>
            </a:r>
            <a:r>
              <a:rPr lang="en-US" dirty="0"/>
              <a:t>should satisfy three properties:</a:t>
            </a:r>
          </a:p>
          <a:p>
            <a:pPr>
              <a:buNone/>
            </a:pPr>
            <a:r>
              <a:rPr lang="en-US" b="1" dirty="0"/>
              <a:t>1. It must be complete: In other words, it must generate every </a:t>
            </a:r>
            <a:r>
              <a:rPr lang="en-US" b="1" dirty="0" smtClean="0"/>
              <a:t>possible solution</a:t>
            </a:r>
            <a:r>
              <a:rPr lang="en-US" b="1" dirty="0"/>
              <a:t>; otherwise it might miss a suitable solution.</a:t>
            </a:r>
          </a:p>
          <a:p>
            <a:pPr>
              <a:buNone/>
            </a:pPr>
            <a:r>
              <a:rPr lang="en-US" b="1" dirty="0"/>
              <a:t>2. It must be </a:t>
            </a:r>
            <a:r>
              <a:rPr lang="en-US" b="1" dirty="0" smtClean="0"/>
              <a:t>non redundant</a:t>
            </a:r>
            <a:r>
              <a:rPr lang="en-US" b="1" dirty="0"/>
              <a:t>: This means that it should not </a:t>
            </a:r>
            <a:r>
              <a:rPr lang="en-US" b="1" dirty="0" smtClean="0"/>
              <a:t>generate the </a:t>
            </a:r>
            <a:r>
              <a:rPr lang="en-US" b="1" dirty="0"/>
              <a:t>same solution twice.</a:t>
            </a:r>
          </a:p>
          <a:p>
            <a:pPr>
              <a:buNone/>
            </a:pPr>
            <a:r>
              <a:rPr lang="en-US" b="1" dirty="0"/>
              <a:t>3. It must be well informed: This means that it should only </a:t>
            </a:r>
            <a:r>
              <a:rPr lang="en-US" b="1" dirty="0" smtClean="0"/>
              <a:t>propose suitable </a:t>
            </a:r>
            <a:r>
              <a:rPr lang="en-US" b="1" dirty="0"/>
              <a:t>solutions and should not examine possible solutions </a:t>
            </a:r>
            <a:r>
              <a:rPr lang="en-US" b="1" dirty="0" smtClean="0"/>
              <a:t>that do </a:t>
            </a:r>
            <a:r>
              <a:rPr lang="en-US" b="1" dirty="0"/>
              <a:t>not match the search space.</a:t>
            </a:r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blind search technique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Generate and Test is also sometimes referred to as a blind search </a:t>
            </a:r>
            <a:r>
              <a:rPr lang="en-US" b="1" dirty="0" smtClean="0"/>
              <a:t>technique because </a:t>
            </a:r>
            <a:r>
              <a:rPr lang="en-US" b="1" dirty="0"/>
              <a:t>of the way in which the search tree is searched without using </a:t>
            </a:r>
            <a:r>
              <a:rPr lang="en-US" b="1" dirty="0" smtClean="0"/>
              <a:t>any information </a:t>
            </a:r>
            <a:r>
              <a:rPr lang="en-US" b="1" dirty="0"/>
              <a:t>about the search space.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semantic tree is a kind of semantic net that has the following properties:</a:t>
            </a:r>
          </a:p>
          <a:p>
            <a:pPr marL="514350" indent="-514350">
              <a:buAutoNum type="arabicPeriod"/>
            </a:pPr>
            <a:r>
              <a:rPr lang="en-US" dirty="0" smtClean="0"/>
              <a:t>Each node (except root node) has exactly one predecessor (parent), and has zero, one or more successors.</a:t>
            </a:r>
          </a:p>
          <a:p>
            <a:pPr marL="514350" indent="-514350">
              <a:buAutoNum type="arabicPeriod"/>
            </a:pPr>
            <a:r>
              <a:rPr lang="en-US" dirty="0"/>
              <a:t> </a:t>
            </a:r>
            <a:r>
              <a:rPr lang="en-US" dirty="0" smtClean="0"/>
              <a:t>A node having no predecessor is called Root node, and having no successor is a leaf node</a:t>
            </a:r>
          </a:p>
          <a:p>
            <a:pPr marL="514350" indent="-514350">
              <a:buAutoNum type="arabicPeriod"/>
            </a:pPr>
            <a:r>
              <a:rPr lang="en-US" dirty="0" smtClean="0"/>
              <a:t>One or more leaf nodes may be Goal nodes</a:t>
            </a:r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Depth-First </a:t>
            </a:r>
            <a:r>
              <a:rPr lang="en-US" b="1" dirty="0" smtClean="0"/>
              <a:t>Search</a:t>
            </a:r>
            <a:endParaRPr lang="en-US" dirty="0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693862" y="2295525"/>
            <a:ext cx="5800725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Depth-first search is often used by computers for search problems such </a:t>
            </a:r>
            <a:r>
              <a:rPr lang="en-US" dirty="0" smtClean="0"/>
              <a:t>as locating </a:t>
            </a:r>
            <a:r>
              <a:rPr lang="en-US" dirty="0"/>
              <a:t>files on a disk, or by search engines for </a:t>
            </a:r>
            <a:r>
              <a:rPr lang="en-US" b="1" dirty="0" err="1"/>
              <a:t>spidering</a:t>
            </a:r>
            <a:r>
              <a:rPr lang="en-US" b="1" dirty="0"/>
              <a:t> the Internet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Problems occur when starting braches are deep and don’t have goals or solutions over there.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The problem of infinite paths can be avoided in depth-first search </a:t>
            </a:r>
            <a:r>
              <a:rPr lang="en-US" sz="4000" dirty="0" smtClean="0"/>
              <a:t>by applying </a:t>
            </a:r>
            <a:r>
              <a:rPr lang="en-US" sz="4000" dirty="0"/>
              <a:t>a </a:t>
            </a:r>
            <a:r>
              <a:rPr lang="en-US" sz="4000" b="1" dirty="0"/>
              <a:t>depth threshold. </a:t>
            </a:r>
            <a:r>
              <a:rPr lang="en-US" sz="4000" dirty="0"/>
              <a:t>This means that paths will be considered </a:t>
            </a:r>
            <a:r>
              <a:rPr lang="en-US" sz="4000" dirty="0" smtClean="0"/>
              <a:t>to have </a:t>
            </a:r>
            <a:r>
              <a:rPr lang="en-US" sz="4000" dirty="0"/>
              <a:t>terminated when they reach a specified depth.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Breadth-First </a:t>
            </a:r>
            <a:r>
              <a:rPr lang="en-US" b="1" dirty="0" smtClean="0"/>
              <a:t>Search</a:t>
            </a:r>
            <a:endParaRPr lang="en-US" dirty="0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755775" y="2147888"/>
            <a:ext cx="5676900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Breadth-first search is a far better method to use in situations where </a:t>
            </a:r>
            <a:r>
              <a:rPr lang="en-US" dirty="0" smtClean="0"/>
              <a:t>the tree </a:t>
            </a:r>
            <a:r>
              <a:rPr lang="en-US" dirty="0"/>
              <a:t>may have very deep paths, and particularly where the goal node is in </a:t>
            </a:r>
            <a:r>
              <a:rPr lang="en-US" dirty="0" smtClean="0"/>
              <a:t>a shallower </a:t>
            </a:r>
            <a:r>
              <a:rPr lang="en-US" dirty="0"/>
              <a:t>part of the tree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Unfortunately, it does not perform so well </a:t>
            </a:r>
            <a:r>
              <a:rPr lang="en-US" dirty="0" smtClean="0"/>
              <a:t>where  the </a:t>
            </a:r>
            <a:r>
              <a:rPr lang="en-US" dirty="0"/>
              <a:t>branching factor of the tree is extremely high, such as when </a:t>
            </a:r>
            <a:r>
              <a:rPr lang="en-US" dirty="0" smtClean="0"/>
              <a:t>examining </a:t>
            </a:r>
            <a:r>
              <a:rPr lang="en-US" b="1" dirty="0" smtClean="0"/>
              <a:t>game </a:t>
            </a:r>
            <a:r>
              <a:rPr lang="en-US" b="1" dirty="0"/>
              <a:t>trees for games like Go or </a:t>
            </a:r>
            <a:r>
              <a:rPr lang="en-US" b="1" dirty="0" smtClean="0"/>
              <a:t>Chess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600200"/>
            <a:ext cx="8825584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Breadth-first search is a poor idea in trees where all paths lead to a </a:t>
            </a:r>
            <a:r>
              <a:rPr lang="en-US" b="1" dirty="0" smtClean="0"/>
              <a:t>goal node </a:t>
            </a:r>
            <a:r>
              <a:rPr lang="en-US" b="1" dirty="0"/>
              <a:t>with similar length paths. In situations such as this, depth-first </a:t>
            </a:r>
            <a:r>
              <a:rPr lang="en-US" b="1" dirty="0" smtClean="0"/>
              <a:t>search would </a:t>
            </a:r>
            <a:r>
              <a:rPr lang="en-US" b="1" dirty="0"/>
              <a:t>perform far better because it would identify a goal node when </a:t>
            </a:r>
            <a:r>
              <a:rPr lang="en-US" b="1" dirty="0" smtClean="0"/>
              <a:t>it reached </a:t>
            </a:r>
            <a:r>
              <a:rPr lang="en-US" b="1" dirty="0"/>
              <a:t>the bottom of the first path it examined.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46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Properties of Search </a:t>
            </a:r>
            <a:r>
              <a:rPr lang="en-US" b="1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■ complexity</a:t>
            </a:r>
          </a:p>
          <a:p>
            <a:r>
              <a:rPr lang="en-US" dirty="0"/>
              <a:t>■ completeness</a:t>
            </a:r>
          </a:p>
          <a:p>
            <a:r>
              <a:rPr lang="en-US" dirty="0"/>
              <a:t>■ optimality</a:t>
            </a:r>
          </a:p>
          <a:p>
            <a:r>
              <a:rPr lang="en-US" dirty="0"/>
              <a:t>■ admissibility</a:t>
            </a:r>
          </a:p>
          <a:p>
            <a:r>
              <a:rPr lang="en-US" dirty="0"/>
              <a:t>■ irrevocability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47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</a:t>
            </a:r>
            <a:r>
              <a:rPr lang="en-US" dirty="0"/>
              <a:t>discussing a search method, it is useful to describe how efficient </a:t>
            </a:r>
            <a:r>
              <a:rPr lang="en-US" dirty="0" smtClean="0"/>
              <a:t>that method </a:t>
            </a:r>
            <a:r>
              <a:rPr lang="en-US" dirty="0"/>
              <a:t>is, over time and space. The </a:t>
            </a:r>
            <a:r>
              <a:rPr lang="en-US" b="1" dirty="0"/>
              <a:t>time complexity of a method is </a:t>
            </a:r>
            <a:r>
              <a:rPr lang="en-US" b="1" dirty="0" smtClean="0"/>
              <a:t>related </a:t>
            </a:r>
            <a:r>
              <a:rPr lang="en-US" dirty="0" smtClean="0"/>
              <a:t>to </a:t>
            </a:r>
            <a:r>
              <a:rPr lang="en-US" dirty="0"/>
              <a:t>the length of time that the method would take to find a goal state.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dirty="0" smtClean="0"/>
              <a:t>space </a:t>
            </a:r>
            <a:r>
              <a:rPr lang="en-US" b="1" dirty="0"/>
              <a:t>complexity is related to the amount of memory that the </a:t>
            </a:r>
            <a:r>
              <a:rPr lang="en-US" b="1" dirty="0" smtClean="0"/>
              <a:t>method </a:t>
            </a:r>
            <a:r>
              <a:rPr lang="en-US" dirty="0" smtClean="0"/>
              <a:t>needs </a:t>
            </a:r>
            <a:r>
              <a:rPr lang="en-US" dirty="0"/>
              <a:t>to use.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48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normal to use Big-O notation to describe the complexity of a method. </a:t>
            </a:r>
            <a:endParaRPr lang="en-US" dirty="0" smtClean="0"/>
          </a:p>
          <a:p>
            <a:r>
              <a:rPr lang="en-US" dirty="0" smtClean="0"/>
              <a:t>For example</a:t>
            </a:r>
            <a:r>
              <a:rPr lang="en-US" dirty="0"/>
              <a:t>, breadth-first search has a time complexity </a:t>
            </a:r>
            <a:r>
              <a:rPr lang="en-US" dirty="0" smtClean="0"/>
              <a:t>of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i="1" dirty="0" smtClean="0"/>
              <a:t>   where </a:t>
            </a:r>
            <a:r>
              <a:rPr lang="en-US" i="1" dirty="0"/>
              <a:t>b is </a:t>
            </a:r>
            <a:r>
              <a:rPr lang="en-US" i="1" dirty="0" smtClean="0"/>
              <a:t>the </a:t>
            </a:r>
            <a:r>
              <a:rPr lang="en-US" dirty="0" smtClean="0"/>
              <a:t>branching </a:t>
            </a:r>
            <a:r>
              <a:rPr lang="en-US" dirty="0"/>
              <a:t>factor of the tree, and </a:t>
            </a:r>
            <a:r>
              <a:rPr lang="en-US" i="1" dirty="0"/>
              <a:t>d is the depth of the goal node in the tree.</a:t>
            </a:r>
          </a:p>
          <a:p>
            <a:endParaRPr lang="en-US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2996354"/>
            <a:ext cx="1636486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49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 Tree…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b="1" dirty="0"/>
              <a:t>path is a route through the semantic tree, which may consist of just </a:t>
            </a:r>
            <a:r>
              <a:rPr lang="en-US" b="1" dirty="0" smtClean="0"/>
              <a:t>one </a:t>
            </a:r>
            <a:r>
              <a:rPr lang="en-US" dirty="0" smtClean="0"/>
              <a:t>node </a:t>
            </a:r>
            <a:r>
              <a:rPr lang="en-US" dirty="0"/>
              <a:t>(a path of length 0).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path of length 1 consists of a node, a </a:t>
            </a:r>
            <a:r>
              <a:rPr lang="en-US" dirty="0" smtClean="0"/>
              <a:t>branch that </a:t>
            </a:r>
            <a:r>
              <a:rPr lang="en-US" dirty="0"/>
              <a:t>leads from that node, and the successor node to which that </a:t>
            </a:r>
            <a:r>
              <a:rPr lang="en-US" dirty="0" smtClean="0"/>
              <a:t>branch leads.</a:t>
            </a:r>
          </a:p>
          <a:p>
            <a:r>
              <a:rPr lang="en-US" dirty="0" smtClean="0"/>
              <a:t> </a:t>
            </a:r>
            <a:r>
              <a:rPr lang="en-US" dirty="0"/>
              <a:t>A path that leads from the root node to a goal node is called a </a:t>
            </a:r>
            <a:r>
              <a:rPr lang="en-US" b="1" dirty="0" smtClean="0"/>
              <a:t>complete path.</a:t>
            </a:r>
          </a:p>
          <a:p>
            <a:r>
              <a:rPr lang="en-US" b="1" dirty="0" smtClean="0"/>
              <a:t> </a:t>
            </a:r>
            <a:r>
              <a:rPr lang="en-US" dirty="0"/>
              <a:t>A path that leads from the root node to a leaf node that is not </a:t>
            </a:r>
            <a:r>
              <a:rPr lang="en-US" dirty="0" smtClean="0"/>
              <a:t>a goal </a:t>
            </a:r>
            <a:r>
              <a:rPr lang="en-US" dirty="0"/>
              <a:t>node is called a </a:t>
            </a:r>
            <a:r>
              <a:rPr lang="en-US" b="1" dirty="0"/>
              <a:t>partial path.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Completeness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search method is described as being </a:t>
            </a:r>
            <a:r>
              <a:rPr lang="en-US" b="1" dirty="0"/>
              <a:t>complete </a:t>
            </a:r>
            <a:r>
              <a:rPr lang="en-US" dirty="0"/>
              <a:t>if it is guaranteed to find </a:t>
            </a:r>
            <a:r>
              <a:rPr lang="en-US" dirty="0" smtClean="0"/>
              <a:t>a goal </a:t>
            </a:r>
            <a:r>
              <a:rPr lang="en-US" dirty="0"/>
              <a:t>state if one exists.</a:t>
            </a:r>
          </a:p>
          <a:p>
            <a:r>
              <a:rPr lang="en-US" dirty="0"/>
              <a:t>Breadth-first search is complete, but </a:t>
            </a:r>
            <a:r>
              <a:rPr lang="en-US" dirty="0" smtClean="0"/>
              <a:t>depth-first search </a:t>
            </a:r>
            <a:r>
              <a:rPr lang="en-US" dirty="0"/>
              <a:t>is not because it may explore a path of infinite length and never </a:t>
            </a:r>
            <a:r>
              <a:rPr lang="en-US" dirty="0" smtClean="0"/>
              <a:t>find a </a:t>
            </a:r>
            <a:r>
              <a:rPr lang="en-US" dirty="0"/>
              <a:t>goal node that exists on another path.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50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Optimality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search method is </a:t>
            </a:r>
            <a:r>
              <a:rPr lang="en-US" b="1" dirty="0"/>
              <a:t>optimal if it is guaranteed to find the best solution </a:t>
            </a:r>
            <a:r>
              <a:rPr lang="en-US" b="1" dirty="0" smtClean="0"/>
              <a:t>that </a:t>
            </a:r>
            <a:r>
              <a:rPr lang="en-US" dirty="0" smtClean="0"/>
              <a:t>exists</a:t>
            </a:r>
            <a:r>
              <a:rPr lang="en-US" dirty="0"/>
              <a:t>. In other words, it will find the path to a goal state that involves </a:t>
            </a:r>
            <a:r>
              <a:rPr lang="en-US" dirty="0" smtClean="0"/>
              <a:t>taking the </a:t>
            </a:r>
            <a:r>
              <a:rPr lang="en-US" dirty="0"/>
              <a:t>least number of steps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Alternative word used for optimality: </a:t>
            </a:r>
            <a:endParaRPr lang="en-US" dirty="0"/>
          </a:p>
          <a:p>
            <a:r>
              <a:rPr lang="en-US" dirty="0"/>
              <a:t>An algorithm is then defined </a:t>
            </a:r>
            <a:r>
              <a:rPr lang="en-US" dirty="0" smtClean="0"/>
              <a:t>as </a:t>
            </a:r>
            <a:r>
              <a:rPr lang="en-US" b="1" dirty="0" smtClean="0"/>
              <a:t>admissible </a:t>
            </a:r>
            <a:r>
              <a:rPr lang="en-US" dirty="0"/>
              <a:t>if it is guaranteed to find the best solution.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51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Irrevocability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Methods that </a:t>
            </a:r>
            <a:r>
              <a:rPr lang="en-US" dirty="0" smtClean="0"/>
              <a:t>do not </a:t>
            </a:r>
            <a:r>
              <a:rPr lang="en-US" dirty="0"/>
              <a:t>use backtracking, and which therefore examine just one path, </a:t>
            </a:r>
            <a:r>
              <a:rPr lang="en-US" dirty="0" smtClean="0"/>
              <a:t>are described </a:t>
            </a:r>
            <a:r>
              <a:rPr lang="en-US" dirty="0"/>
              <a:t>as irrevocable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Example:</a:t>
            </a:r>
            <a:endParaRPr lang="en-US" dirty="0"/>
          </a:p>
          <a:p>
            <a:pPr>
              <a:buNone/>
            </a:pPr>
            <a:r>
              <a:rPr lang="en-US" dirty="0" smtClean="0"/>
              <a:t>Hill-climbing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52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Search Methodologies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53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Why Humans Use Depth-First Search? </a:t>
            </a:r>
          </a:p>
          <a:p>
            <a:r>
              <a:rPr lang="en-US" dirty="0" smtClean="0"/>
              <a:t>Example </a:t>
            </a:r>
            <a:r>
              <a:rPr lang="en-US" dirty="0"/>
              <a:t>1: Traversing a Maze </a:t>
            </a:r>
          </a:p>
          <a:p>
            <a:r>
              <a:rPr lang="en-US" dirty="0" smtClean="0"/>
              <a:t>Example </a:t>
            </a:r>
            <a:r>
              <a:rPr lang="en-US" dirty="0"/>
              <a:t>2: Searching for a Gift </a:t>
            </a:r>
          </a:p>
          <a:p>
            <a:r>
              <a:rPr lang="en-US" dirty="0" smtClean="0"/>
              <a:t>Implementing </a:t>
            </a:r>
            <a:r>
              <a:rPr lang="en-US" dirty="0"/>
              <a:t>Depth-First and Breadth-First Search </a:t>
            </a:r>
          </a:p>
          <a:p>
            <a:r>
              <a:rPr lang="en-US" dirty="0" err="1" smtClean="0"/>
              <a:t>Example:Web</a:t>
            </a:r>
            <a:r>
              <a:rPr lang="en-US" dirty="0" smtClean="0"/>
              <a:t> </a:t>
            </a:r>
            <a:r>
              <a:rPr lang="en-US" dirty="0" err="1"/>
              <a:t>Spidering</a:t>
            </a:r>
            <a:r>
              <a:rPr lang="en-US" dirty="0"/>
              <a:t> </a:t>
            </a:r>
          </a:p>
          <a:p>
            <a:r>
              <a:rPr lang="en-US" dirty="0" smtClean="0"/>
              <a:t>Depth-First </a:t>
            </a:r>
            <a:r>
              <a:rPr lang="en-US" dirty="0"/>
              <a:t>Iterative Deepening </a:t>
            </a:r>
          </a:p>
          <a:p>
            <a:r>
              <a:rPr lang="en-US" dirty="0" smtClean="0"/>
              <a:t>Using </a:t>
            </a:r>
            <a:r>
              <a:rPr lang="en-US" dirty="0"/>
              <a:t>Heuristics for Search </a:t>
            </a:r>
          </a:p>
          <a:p>
            <a:r>
              <a:rPr lang="en-US" dirty="0" smtClean="0"/>
              <a:t>Informed </a:t>
            </a:r>
            <a:r>
              <a:rPr lang="en-US" dirty="0"/>
              <a:t>and Uninformed Methods </a:t>
            </a:r>
          </a:p>
          <a:p>
            <a:r>
              <a:rPr lang="en-US" dirty="0" smtClean="0"/>
              <a:t>Choosing </a:t>
            </a:r>
            <a:r>
              <a:rPr lang="en-US" dirty="0"/>
              <a:t>a Good Heuristic </a:t>
            </a:r>
          </a:p>
          <a:p>
            <a:r>
              <a:rPr lang="en-US" dirty="0" smtClean="0"/>
              <a:t>The </a:t>
            </a:r>
            <a:r>
              <a:rPr lang="en-US" dirty="0"/>
              <a:t>8-Puzzle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54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Search…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Monotonicity</a:t>
            </a:r>
            <a:r>
              <a:rPr lang="en-US" dirty="0"/>
              <a:t> </a:t>
            </a:r>
          </a:p>
          <a:p>
            <a:r>
              <a:rPr lang="en-US" dirty="0" smtClean="0"/>
              <a:t>Example</a:t>
            </a:r>
            <a:r>
              <a:rPr lang="en-US" dirty="0"/>
              <a:t>: The Modified Traveling Salesman</a:t>
            </a:r>
          </a:p>
          <a:p>
            <a:r>
              <a:rPr lang="en-US" dirty="0"/>
              <a:t>Hill Climbing </a:t>
            </a:r>
          </a:p>
          <a:p>
            <a:r>
              <a:rPr lang="en-US" dirty="0" smtClean="0"/>
              <a:t>Steepest </a:t>
            </a:r>
            <a:r>
              <a:rPr lang="en-US" dirty="0"/>
              <a:t>Ascent Hill Climbing </a:t>
            </a:r>
          </a:p>
          <a:p>
            <a:r>
              <a:rPr lang="en-US" dirty="0" smtClean="0"/>
              <a:t>Foothills</a:t>
            </a:r>
            <a:r>
              <a:rPr lang="en-US" dirty="0"/>
              <a:t>, Plateaus, and Ridges </a:t>
            </a:r>
          </a:p>
          <a:p>
            <a:r>
              <a:rPr lang="en-US" dirty="0" smtClean="0"/>
              <a:t>Best-First </a:t>
            </a:r>
            <a:r>
              <a:rPr lang="en-US" dirty="0"/>
              <a:t>Search </a:t>
            </a:r>
            <a:endParaRPr lang="en-US" dirty="0" smtClean="0"/>
          </a:p>
          <a:p>
            <a:r>
              <a:rPr lang="en-US" dirty="0"/>
              <a:t>Beam Search </a:t>
            </a:r>
          </a:p>
          <a:p>
            <a:r>
              <a:rPr lang="en-US" dirty="0" smtClean="0"/>
              <a:t>Identifying </a:t>
            </a:r>
            <a:r>
              <a:rPr lang="en-US" dirty="0"/>
              <a:t>Optimal Paths </a:t>
            </a:r>
          </a:p>
          <a:p>
            <a:r>
              <a:rPr lang="en-US" dirty="0" smtClean="0"/>
              <a:t> </a:t>
            </a:r>
            <a:r>
              <a:rPr lang="en-US" dirty="0"/>
              <a:t>A* Algorithms </a:t>
            </a:r>
          </a:p>
          <a:p>
            <a:r>
              <a:rPr lang="en-US" dirty="0" smtClean="0"/>
              <a:t>Uniform </a:t>
            </a:r>
            <a:r>
              <a:rPr lang="en-US" dirty="0"/>
              <a:t>Cost Search </a:t>
            </a:r>
          </a:p>
          <a:p>
            <a:r>
              <a:rPr lang="en-US" dirty="0" smtClean="0"/>
              <a:t> </a:t>
            </a:r>
            <a:r>
              <a:rPr lang="en-US" dirty="0"/>
              <a:t>Greedy Search </a:t>
            </a:r>
          </a:p>
          <a:p>
            <a:r>
              <a:rPr lang="en-US" dirty="0" smtClean="0"/>
              <a:t>Example</a:t>
            </a:r>
            <a:r>
              <a:rPr lang="en-US" dirty="0"/>
              <a:t>: The Knapsack Problem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55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 tree…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semantic trees, an edge that connects two nodes is called a </a:t>
            </a:r>
            <a:r>
              <a:rPr lang="en-US" b="1" dirty="0"/>
              <a:t>branch. </a:t>
            </a:r>
            <a:endParaRPr lang="en-US" b="1" dirty="0" smtClean="0"/>
          </a:p>
          <a:p>
            <a:r>
              <a:rPr lang="en-US" b="1" dirty="0" smtClean="0"/>
              <a:t>If a </a:t>
            </a:r>
            <a:r>
              <a:rPr lang="en-US" dirty="0" smtClean="0"/>
              <a:t>node </a:t>
            </a:r>
            <a:r>
              <a:rPr lang="en-US" dirty="0"/>
              <a:t>has </a:t>
            </a:r>
            <a:r>
              <a:rPr lang="en-US" i="1" dirty="0"/>
              <a:t>n successors, that node is said to have a </a:t>
            </a:r>
            <a:r>
              <a:rPr lang="en-US" b="1" i="1" dirty="0"/>
              <a:t>branching factor of n. </a:t>
            </a:r>
            <a:endParaRPr lang="en-US" b="1" i="1" dirty="0" smtClean="0"/>
          </a:p>
          <a:p>
            <a:r>
              <a:rPr lang="en-US" b="1" i="1" dirty="0" smtClean="0"/>
              <a:t>A </a:t>
            </a:r>
            <a:r>
              <a:rPr lang="en-US" dirty="0" smtClean="0"/>
              <a:t>tree </a:t>
            </a:r>
            <a:r>
              <a:rPr lang="en-US" dirty="0"/>
              <a:t>is often said to have a branching factor of </a:t>
            </a:r>
            <a:r>
              <a:rPr lang="en-US" i="1" dirty="0"/>
              <a:t>n if the average </a:t>
            </a:r>
            <a:r>
              <a:rPr lang="en-US" i="1" dirty="0" smtClean="0"/>
              <a:t>branching </a:t>
            </a:r>
            <a:r>
              <a:rPr lang="en-US" dirty="0" smtClean="0"/>
              <a:t>factor </a:t>
            </a:r>
            <a:r>
              <a:rPr lang="en-US" dirty="0"/>
              <a:t>of all the nodes in the tree is </a:t>
            </a:r>
            <a:r>
              <a:rPr lang="en-US" i="1" dirty="0"/>
              <a:t>n</a:t>
            </a:r>
            <a:r>
              <a:rPr lang="en-US" i="1" dirty="0" smtClean="0"/>
              <a:t>.</a:t>
            </a:r>
          </a:p>
          <a:p>
            <a:r>
              <a:rPr lang="en-US" dirty="0"/>
              <a:t>The root node of a tree is said to be at level 0, and the successors of the </a:t>
            </a:r>
            <a:r>
              <a:rPr lang="en-US" dirty="0" smtClean="0"/>
              <a:t>root node </a:t>
            </a:r>
            <a:r>
              <a:rPr lang="en-US" dirty="0"/>
              <a:t>are at level 1. Successors of nodes at level </a:t>
            </a:r>
            <a:r>
              <a:rPr lang="en-US" i="1" dirty="0"/>
              <a:t>n are at level n + 1.</a:t>
            </a:r>
          </a:p>
          <a:p>
            <a:endParaRPr lang="en-US" i="1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066800"/>
            <a:ext cx="865632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Search Trees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Search tree </a:t>
            </a:r>
            <a:r>
              <a:rPr lang="en-US" dirty="0" smtClean="0"/>
              <a:t>is a type of semantic tree. </a:t>
            </a:r>
          </a:p>
          <a:p>
            <a:r>
              <a:rPr lang="en-US" b="1" dirty="0" smtClean="0"/>
              <a:t>Consider the following semantic net that has several cyclic paths, we can represent this net in form of a Tree, that is called Search Tree</a:t>
            </a:r>
            <a:endParaRPr lang="en-US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4038600"/>
            <a:ext cx="2514600" cy="247382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tree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904999"/>
            <a:ext cx="6545044" cy="480060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Lectures by Engr. Qazi Zia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60-9E53-48EE-A0BC-9D4CDE70668C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10511</TotalTime>
  <Words>2564</Words>
  <Application>Microsoft Office PowerPoint</Application>
  <PresentationFormat>On-screen Show (4:3)</PresentationFormat>
  <Paragraphs>303</Paragraphs>
  <Slides>55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8" baseType="lpstr">
      <vt:lpstr>Calibri</vt:lpstr>
      <vt:lpstr>Calibri Light</vt:lpstr>
      <vt:lpstr>Retrospect</vt:lpstr>
      <vt:lpstr>Artificial Intelligence</vt:lpstr>
      <vt:lpstr>Knowledge Representation</vt:lpstr>
      <vt:lpstr>PowerPoint Presentation</vt:lpstr>
      <vt:lpstr>Semantic Tree</vt:lpstr>
      <vt:lpstr>Semantic Tree…</vt:lpstr>
      <vt:lpstr>Semantic tree…</vt:lpstr>
      <vt:lpstr>PowerPoint Presentation</vt:lpstr>
      <vt:lpstr>Search Trees </vt:lpstr>
      <vt:lpstr>Search tree</vt:lpstr>
      <vt:lpstr>Example 1: Missionaries and Cannibals</vt:lpstr>
      <vt:lpstr>We apply operators </vt:lpstr>
      <vt:lpstr>Search tree formation</vt:lpstr>
      <vt:lpstr>PowerPoint Presentation</vt:lpstr>
      <vt:lpstr>PowerPoint Presentation</vt:lpstr>
      <vt:lpstr>Example 2: The Traveling Salesman</vt:lpstr>
      <vt:lpstr>PowerPoint Presentation</vt:lpstr>
      <vt:lpstr>PowerPoint Presentation</vt:lpstr>
      <vt:lpstr>PowerPoint Presentation</vt:lpstr>
      <vt:lpstr>Example 3: The Towers of Hanoi</vt:lpstr>
      <vt:lpstr>Example 3: The Towers of Hanoi</vt:lpstr>
      <vt:lpstr>PowerPoint Presentation</vt:lpstr>
      <vt:lpstr>Example 4: Describe and Match</vt:lpstr>
      <vt:lpstr>Combinatorial Explosion</vt:lpstr>
      <vt:lpstr>Problem Reduction</vt:lpstr>
      <vt:lpstr>Goal Trees</vt:lpstr>
      <vt:lpstr>PowerPoint Presentation</vt:lpstr>
      <vt:lpstr>Top Down or Bottom Up?</vt:lpstr>
      <vt:lpstr>Example 1: Map Coloring</vt:lpstr>
      <vt:lpstr>Assignment # 1      last date of submission: 16th sept, 2014</vt:lpstr>
      <vt:lpstr>Search Methodologies </vt:lpstr>
      <vt:lpstr>Introduction </vt:lpstr>
      <vt:lpstr>Problem Solving as Search </vt:lpstr>
      <vt:lpstr>Data-Driven or Goal-Driven Search</vt:lpstr>
      <vt:lpstr>examples</vt:lpstr>
      <vt:lpstr>PowerPoint Presentation</vt:lpstr>
      <vt:lpstr>Generate and Test</vt:lpstr>
      <vt:lpstr>..</vt:lpstr>
      <vt:lpstr>PowerPoint Presentation</vt:lpstr>
      <vt:lpstr>blind search technique</vt:lpstr>
      <vt:lpstr>Depth-First Search</vt:lpstr>
      <vt:lpstr>PowerPoint Presentation</vt:lpstr>
      <vt:lpstr>PowerPoint Presentation</vt:lpstr>
      <vt:lpstr>Breadth-First Search</vt:lpstr>
      <vt:lpstr>PowerPoint Presentation</vt:lpstr>
      <vt:lpstr>PowerPoint Presentation</vt:lpstr>
      <vt:lpstr>PowerPoint Presentation</vt:lpstr>
      <vt:lpstr>Properties of Search Methods</vt:lpstr>
      <vt:lpstr>Complexity</vt:lpstr>
      <vt:lpstr>PowerPoint Presentation</vt:lpstr>
      <vt:lpstr>Completeness</vt:lpstr>
      <vt:lpstr>Optimality</vt:lpstr>
      <vt:lpstr>Irrevocability</vt:lpstr>
      <vt:lpstr>Search Methodologies </vt:lpstr>
      <vt:lpstr>Search…</vt:lpstr>
      <vt:lpstr>Search… </vt:lpstr>
    </vt:vector>
  </TitlesOfParts>
  <Company>ciit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Haier</cp:lastModifiedBy>
  <cp:revision>91</cp:revision>
  <dcterms:created xsi:type="dcterms:W3CDTF">2014-09-05T04:19:31Z</dcterms:created>
  <dcterms:modified xsi:type="dcterms:W3CDTF">2018-09-21T06:32:46Z</dcterms:modified>
</cp:coreProperties>
</file>