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2"/>
  </p:notesMasterIdLst>
  <p:sldIdLst>
    <p:sldId id="260" r:id="rId2"/>
    <p:sldId id="257" r:id="rId3"/>
    <p:sldId id="258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76" r:id="rId17"/>
    <p:sldId id="280" r:id="rId18"/>
    <p:sldId id="284" r:id="rId19"/>
    <p:sldId id="285" r:id="rId20"/>
    <p:sldId id="28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10" r:id="rId32"/>
    <p:sldId id="311" r:id="rId33"/>
    <p:sldId id="312" r:id="rId34"/>
    <p:sldId id="313" r:id="rId35"/>
    <p:sldId id="314" r:id="rId36"/>
    <p:sldId id="315" r:id="rId37"/>
    <p:sldId id="317" r:id="rId38"/>
    <p:sldId id="316" r:id="rId39"/>
    <p:sldId id="318" r:id="rId40"/>
    <p:sldId id="319" r:id="rId41"/>
    <p:sldId id="320" r:id="rId42"/>
    <p:sldId id="328" r:id="rId43"/>
    <p:sldId id="321" r:id="rId44"/>
    <p:sldId id="322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23" r:id="rId79"/>
    <p:sldId id="324" r:id="rId80"/>
    <p:sldId id="325" r:id="rId81"/>
    <p:sldId id="326" r:id="rId82"/>
    <p:sldId id="327" r:id="rId83"/>
    <p:sldId id="282" r:id="rId84"/>
    <p:sldId id="283" r:id="rId85"/>
    <p:sldId id="281" r:id="rId86"/>
    <p:sldId id="277" r:id="rId87"/>
    <p:sldId id="265" r:id="rId88"/>
    <p:sldId id="264" r:id="rId89"/>
    <p:sldId id="261" r:id="rId90"/>
    <p:sldId id="259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580D74-CA15-4FA0-9E1E-F14AC8F18FB1}">
          <p14:sldIdLst>
            <p14:sldId id="260"/>
            <p14:sldId id="257"/>
            <p14:sldId id="258"/>
            <p14:sldId id="262"/>
            <p14:sldId id="263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9"/>
            <p14:sldId id="276"/>
            <p14:sldId id="280"/>
            <p14:sldId id="284"/>
            <p14:sldId id="285"/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10"/>
            <p14:sldId id="311"/>
            <p14:sldId id="312"/>
            <p14:sldId id="313"/>
            <p14:sldId id="314"/>
            <p14:sldId id="315"/>
            <p14:sldId id="317"/>
            <p14:sldId id="316"/>
            <p14:sldId id="318"/>
            <p14:sldId id="319"/>
            <p14:sldId id="320"/>
            <p14:sldId id="328"/>
            <p14:sldId id="321"/>
            <p14:sldId id="322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</p14:sldIdLst>
        </p14:section>
        <p14:section name="Untitled Section" id="{46D43C20-043B-41EB-AEBC-3260A4FC2A0E}">
          <p14:sldIdLst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23"/>
            <p14:sldId id="324"/>
            <p14:sldId id="325"/>
            <p14:sldId id="326"/>
            <p14:sldId id="327"/>
            <p14:sldId id="282"/>
            <p14:sldId id="283"/>
            <p14:sldId id="281"/>
            <p14:sldId id="277"/>
            <p14:sldId id="265"/>
            <p14:sldId id="264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434" autoAdjust="0"/>
  </p:normalViewPr>
  <p:slideViewPr>
    <p:cSldViewPr snapToGrid="0">
      <p:cViewPr varScale="1">
        <p:scale>
          <a:sx n="52" d="100"/>
          <a:sy n="52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F474-495D-4460-A8E9-50B22B8B638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085B-5528-4FE8-9F82-B88265BC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8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5B28B-3C9A-44A5-AE70-D44A7CD980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7A722C-E83E-41B6-B97A-84EE42A63B13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04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508B7A-62B8-452B-ADE5-1555275E3F43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939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CCBE57-801F-4689-AC70-B547C88B856A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56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5826E55-F2EB-4957-88F1-113BD28F5C7D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74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39D135-59B6-45E5-B49D-C3201B96CFCD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945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B97692-02E2-4A5F-9AE3-6E43FB4A4DCC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123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5B28B-3C9A-44A5-AE70-D44A7CD9809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452-2740-48D6-BB9F-C0BA936646DE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1AB8-3866-4130-822E-C3850D397B87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1F07-A29F-42B9-8603-A5B42EAC620E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F841-D7C1-4032-8C97-E2C3C11355D3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29D-84E7-435D-AAEC-4E162D857D9D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51BE-06E2-4D9A-9EB4-84DC9288B996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373C-3F89-4824-9BDD-C837DFE0DF16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3A1F-5B96-4556-8493-BDE487270F40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1618-6F23-48B2-9D66-820BA32A7DFB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0ECE46-1CDD-4365-94B5-4AC8C7608CAE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288F-07D9-47C1-8F32-622726AB440D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751D4A-1573-4694-BFA0-8618BA5C3C1E}" type="datetime1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5867400" cy="67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</a:t>
            </a:r>
            <a:r>
              <a:rPr lang="en-US" dirty="0" smtClean="0"/>
              <a:t>.. BFS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0218"/>
            <a:ext cx="69123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48006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Depth-First Iterative </a:t>
            </a:r>
            <a:r>
              <a:rPr lang="en-US" b="1" dirty="0" smtClean="0"/>
              <a:t>Deepening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Depth-First Iterative Deepening, or DFID (also called Iterative </a:t>
            </a:r>
            <a:r>
              <a:rPr lang="en-US" dirty="0" smtClean="0"/>
              <a:t>Deepening Search </a:t>
            </a:r>
            <a:r>
              <a:rPr lang="en-US" dirty="0"/>
              <a:t>or IDS), is an exhaustive search technique that combines </a:t>
            </a:r>
            <a:r>
              <a:rPr lang="en-US" dirty="0" smtClean="0"/>
              <a:t>depth-first with </a:t>
            </a:r>
            <a:r>
              <a:rPr lang="en-US" dirty="0"/>
              <a:t>breadth-first search</a:t>
            </a:r>
            <a:r>
              <a:rPr lang="en-US" dirty="0" smtClean="0"/>
              <a:t>.</a:t>
            </a:r>
          </a:p>
          <a:p>
            <a:r>
              <a:rPr lang="en-US" dirty="0"/>
              <a:t>The DFID algorithm involves repeatedly </a:t>
            </a:r>
            <a:r>
              <a:rPr lang="en-US" dirty="0" smtClean="0"/>
              <a:t>carrying out </a:t>
            </a:r>
            <a:r>
              <a:rPr lang="en-US" dirty="0"/>
              <a:t>depth-first searches on the tree, starting with a depth-first search </a:t>
            </a:r>
            <a:r>
              <a:rPr lang="en-US" dirty="0" smtClean="0"/>
              <a:t>limited to </a:t>
            </a:r>
            <a:r>
              <a:rPr lang="en-US" dirty="0"/>
              <a:t>a depth of one, then a depth-first search of depth two, and so </a:t>
            </a:r>
            <a:r>
              <a:rPr lang="en-US" dirty="0" smtClean="0"/>
              <a:t>on, until </a:t>
            </a:r>
            <a:r>
              <a:rPr lang="en-US" dirty="0"/>
              <a:t>a goal node is found.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9793"/>
          </a:xfrm>
        </p:spPr>
        <p:txBody>
          <a:bodyPr numCol="2">
            <a:noAutofit/>
          </a:bodyPr>
          <a:lstStyle/>
          <a:p>
            <a:r>
              <a:rPr lang="en-US" sz="2400" b="1" dirty="0" smtClean="0"/>
              <a:t>For </a:t>
            </a:r>
            <a:r>
              <a:rPr lang="en-US" sz="2400" b="1" dirty="0"/>
              <a:t>a tree of depth d and with a branching factor of b, the total number</a:t>
            </a:r>
          </a:p>
          <a:p>
            <a:r>
              <a:rPr lang="en-US" sz="2400" b="1" dirty="0"/>
              <a:t>of nodes is</a:t>
            </a:r>
          </a:p>
          <a:p>
            <a:r>
              <a:rPr lang="en-US" sz="2400" b="1" dirty="0"/>
              <a:t>1 root node</a:t>
            </a:r>
          </a:p>
          <a:p>
            <a:r>
              <a:rPr lang="en-US" sz="2400" b="1" dirty="0" smtClean="0"/>
              <a:t> b nodes </a:t>
            </a:r>
            <a:r>
              <a:rPr lang="en-US" sz="2400" b="1" dirty="0"/>
              <a:t>in the first layer</a:t>
            </a:r>
          </a:p>
          <a:p>
            <a:r>
              <a:rPr lang="en-US" sz="2400" b="1" dirty="0" smtClean="0"/>
              <a:t> b^2 </a:t>
            </a:r>
            <a:r>
              <a:rPr lang="en-US" sz="2400" b="1" dirty="0"/>
              <a:t>nodes in the second layer</a:t>
            </a:r>
          </a:p>
          <a:p>
            <a:r>
              <a:rPr lang="en-US" sz="2400" b="1" dirty="0"/>
              <a:t>...</a:t>
            </a:r>
          </a:p>
          <a:p>
            <a:r>
              <a:rPr lang="en-US" sz="2400" b="1" dirty="0" smtClean="0"/>
              <a:t> </a:t>
            </a:r>
            <a:r>
              <a:rPr lang="en-US" sz="2400" b="1" dirty="0" err="1" smtClean="0"/>
              <a:t>b^n</a:t>
            </a:r>
            <a:r>
              <a:rPr lang="en-US" sz="2400" b="1" dirty="0" smtClean="0"/>
              <a:t> </a:t>
            </a:r>
            <a:r>
              <a:rPr lang="en-US" sz="2400" b="1" dirty="0"/>
              <a:t>nodes in the nth layer</a:t>
            </a:r>
          </a:p>
          <a:p>
            <a:r>
              <a:rPr lang="en-US" sz="2400" b="1" dirty="0"/>
              <a:t>Hence, the total number of nodes is</a:t>
            </a:r>
          </a:p>
          <a:p>
            <a:r>
              <a:rPr lang="en-US" sz="2400" b="1" dirty="0"/>
              <a:t>1 + </a:t>
            </a:r>
            <a:r>
              <a:rPr lang="en-US" sz="2400" b="1" dirty="0" smtClean="0"/>
              <a:t>b+b^2 </a:t>
            </a:r>
            <a:r>
              <a:rPr lang="en-US" sz="2400" b="1" dirty="0"/>
              <a:t>+</a:t>
            </a:r>
            <a:r>
              <a:rPr lang="en-US" sz="2400" b="1" dirty="0" smtClean="0"/>
              <a:t>b^3 </a:t>
            </a:r>
            <a:r>
              <a:rPr lang="en-US" sz="2400" b="1" dirty="0"/>
              <a:t>+ . . . + </a:t>
            </a:r>
            <a:r>
              <a:rPr lang="en-US" sz="2400" b="1" dirty="0" err="1" smtClean="0"/>
              <a:t>b^d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/>
              <a:t>which is a geometric </a:t>
            </a:r>
            <a:r>
              <a:rPr lang="en-US" sz="2400" b="1" dirty="0" smtClean="0"/>
              <a:t>progression equal to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For example, for a tree of depth 2 with a branching factor of 2, there are</a:t>
            </a:r>
          </a:p>
          <a:p>
            <a:r>
              <a:rPr lang="en-US" sz="2400" b="1" dirty="0"/>
              <a:t>= 7 </a:t>
            </a:r>
            <a:r>
              <a:rPr lang="en-US" sz="2400" b="1" dirty="0" smtClean="0"/>
              <a:t>nodes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83" y="3343986"/>
            <a:ext cx="2125146" cy="11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3935"/>
            <a:ext cx="10058400" cy="5645159"/>
          </a:xfrm>
        </p:spPr>
        <p:txBody>
          <a:bodyPr>
            <a:normAutofit/>
          </a:bodyPr>
          <a:lstStyle/>
          <a:p>
            <a:r>
              <a:rPr lang="en-US" sz="2600" b="1" dirty="0"/>
              <a:t>Using depth-first or breadth-first search, this means that the total </a:t>
            </a:r>
            <a:r>
              <a:rPr lang="en-US" sz="2600" b="1" dirty="0" smtClean="0"/>
              <a:t>number of </a:t>
            </a:r>
            <a:r>
              <a:rPr lang="en-US" sz="2600" b="1" dirty="0"/>
              <a:t>nodes to be examined is seven</a:t>
            </a:r>
            <a:r>
              <a:rPr lang="en-US" sz="2600" b="1" dirty="0" smtClean="0"/>
              <a:t>.</a:t>
            </a:r>
          </a:p>
          <a:p>
            <a:endParaRPr lang="en-US" sz="2600" b="1" dirty="0"/>
          </a:p>
          <a:p>
            <a:r>
              <a:rPr lang="en-US" sz="2600" b="1" dirty="0"/>
              <a:t>Using DFID, nodes must be examined more than once, resulting in the </a:t>
            </a:r>
            <a:r>
              <a:rPr lang="en-US" sz="2600" b="1" dirty="0" smtClean="0"/>
              <a:t>following </a:t>
            </a:r>
            <a:r>
              <a:rPr lang="en-US" sz="2600" b="1" dirty="0"/>
              <a:t>progression</a:t>
            </a:r>
            <a:r>
              <a:rPr lang="en-US" sz="2600" b="1" dirty="0" smtClean="0"/>
              <a:t>: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55" y="2962569"/>
            <a:ext cx="8949603" cy="80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87" y="3943253"/>
            <a:ext cx="9842195" cy="23199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22365" y="4456877"/>
            <a:ext cx="1466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Error in text book (2+1)+ 2x2+4x1=11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3" y="373224"/>
            <a:ext cx="11829627" cy="58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07859"/>
            <a:ext cx="10739773" cy="18775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6BBE56-C7CA-4AAD-A7CF-508CE11AFAD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Iterative deepening search </a:t>
            </a:r>
            <a:r>
              <a:rPr lang="en-US" altLang="en-US" sz="4000" i="1"/>
              <a:t>L</a:t>
            </a:r>
            <a:r>
              <a:rPr lang="en-US" altLang="en-US" sz="4000"/>
              <a:t>=0</a:t>
            </a:r>
          </a:p>
        </p:txBody>
      </p:sp>
      <p:pic>
        <p:nvPicPr>
          <p:cNvPr id="57348" name="Picture 4" descr="ids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98524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4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23DDEE0-25E8-4C00-861E-454469ECFF1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Iterative deepening search </a:t>
            </a:r>
            <a:r>
              <a:rPr lang="en-US" altLang="en-US" sz="4000" i="1"/>
              <a:t>L</a:t>
            </a:r>
            <a:r>
              <a:rPr lang="en-US" altLang="en-US" sz="4000"/>
              <a:t>=1</a:t>
            </a:r>
          </a:p>
        </p:txBody>
      </p:sp>
      <p:pic>
        <p:nvPicPr>
          <p:cNvPr id="59396" name="Picture 4" descr="ids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34081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Search Methodologies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090F7E-55B2-4872-8FB9-0F1F39BFC2A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Iterative deepening search </a:t>
            </a:r>
            <a:r>
              <a:rPr lang="en-US" altLang="en-US" sz="4000" i="1"/>
              <a:t>lL</a:t>
            </a:r>
            <a:r>
              <a:rPr lang="en-US" altLang="en-US" sz="4000"/>
              <a:t>=2</a:t>
            </a:r>
          </a:p>
        </p:txBody>
      </p:sp>
      <p:pic>
        <p:nvPicPr>
          <p:cNvPr id="61444" name="Picture 4" descr="ids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9473"/>
            <a:ext cx="7620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5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9AB1F4-08F9-413C-8E2E-70D4282E0E2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Iterative deepening search </a:t>
            </a:r>
            <a:r>
              <a:rPr lang="en-US" altLang="en-US" sz="4000" i="1"/>
              <a:t>lL</a:t>
            </a:r>
            <a:r>
              <a:rPr lang="en-US" altLang="en-US" sz="4000"/>
              <a:t>=3</a:t>
            </a:r>
          </a:p>
        </p:txBody>
      </p:sp>
      <p:pic>
        <p:nvPicPr>
          <p:cNvPr id="63492" name="Picture 4" descr="ids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13766"/>
            <a:ext cx="762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1FA2278-14E5-42A9-B3AD-D83A8D1CF23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964" y="152400"/>
            <a:ext cx="7793037" cy="852488"/>
          </a:xfrm>
        </p:spPr>
        <p:txBody>
          <a:bodyPr/>
          <a:lstStyle/>
          <a:p>
            <a:pPr eaLnBrk="1" hangingPunct="1"/>
            <a:r>
              <a:rPr lang="en-US" altLang="en-US" sz="3200"/>
              <a:t>Properties of iterative deepening search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1"/>
            <a:ext cx="8650288" cy="4608513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CC0099"/>
                </a:solidFill>
              </a:rPr>
              <a:t>Complete?</a:t>
            </a:r>
            <a:r>
              <a:rPr lang="en-US" altLang="en-US" smtClean="0"/>
              <a:t> Yes</a:t>
            </a:r>
          </a:p>
          <a:p>
            <a:pPr eaLnBrk="1" hangingPunct="1"/>
            <a:r>
              <a:rPr lang="en-US" altLang="en-US" u="sng" smtClean="0">
                <a:solidFill>
                  <a:srgbClr val="CC0099"/>
                </a:solidFill>
              </a:rPr>
              <a:t>Time?</a:t>
            </a:r>
            <a:r>
              <a:rPr lang="en-US" altLang="en-US" smtClean="0">
                <a:solidFill>
                  <a:srgbClr val="CC0099"/>
                </a:solidFill>
              </a:rPr>
              <a:t> </a:t>
            </a:r>
            <a:r>
              <a:rPr lang="en-US" altLang="en-US" i="1" smtClean="0"/>
              <a:t>(d+1)b</a:t>
            </a:r>
            <a:r>
              <a:rPr lang="en-US" altLang="en-US" i="1" baseline="30000" smtClean="0"/>
              <a:t>0</a:t>
            </a:r>
            <a:r>
              <a:rPr lang="en-US" altLang="en-US" i="1" smtClean="0"/>
              <a:t> + d b</a:t>
            </a:r>
            <a:r>
              <a:rPr lang="en-US" altLang="en-US" i="1" baseline="30000" smtClean="0"/>
              <a:t>1</a:t>
            </a:r>
            <a:r>
              <a:rPr lang="en-US" altLang="en-US" i="1" smtClean="0"/>
              <a:t> + (d-1)b</a:t>
            </a:r>
            <a:r>
              <a:rPr lang="en-US" altLang="en-US" i="1" baseline="30000" smtClean="0"/>
              <a:t>2</a:t>
            </a:r>
            <a:r>
              <a:rPr lang="en-US" altLang="en-US" i="1" smtClean="0"/>
              <a:t> + … + b</a:t>
            </a:r>
            <a:r>
              <a:rPr lang="en-US" altLang="en-US" i="1" baseline="30000" smtClean="0"/>
              <a:t>d</a:t>
            </a:r>
            <a:r>
              <a:rPr lang="en-US" altLang="en-US" i="1" smtClean="0"/>
              <a:t> = O(b</a:t>
            </a:r>
            <a:r>
              <a:rPr lang="en-US" altLang="en-US" i="1" baseline="30000" smtClean="0"/>
              <a:t>d</a:t>
            </a:r>
            <a:r>
              <a:rPr lang="en-US" altLang="en-US" i="1" smtClean="0"/>
              <a:t>)</a:t>
            </a:r>
            <a:endParaRPr lang="en-US" altLang="en-US" smtClean="0"/>
          </a:p>
          <a:p>
            <a:pPr eaLnBrk="1" hangingPunct="1"/>
            <a:r>
              <a:rPr lang="en-US" altLang="en-US" u="sng" smtClean="0">
                <a:solidFill>
                  <a:srgbClr val="CC0099"/>
                </a:solidFill>
              </a:rPr>
              <a:t>Space?</a:t>
            </a:r>
            <a:r>
              <a:rPr lang="en-US" altLang="en-US" smtClean="0"/>
              <a:t> </a:t>
            </a:r>
            <a:r>
              <a:rPr lang="en-US" altLang="en-US" i="1" smtClean="0"/>
              <a:t>O(bd)</a:t>
            </a:r>
            <a:endParaRPr lang="en-US" altLang="en-US" smtClean="0"/>
          </a:p>
          <a:p>
            <a:pPr eaLnBrk="1" hangingPunct="1"/>
            <a:r>
              <a:rPr lang="en-US" altLang="en-US" u="sng" smtClean="0">
                <a:solidFill>
                  <a:srgbClr val="CC0099"/>
                </a:solidFill>
              </a:rPr>
              <a:t>Optimal?</a:t>
            </a:r>
            <a:r>
              <a:rPr lang="en-US" altLang="en-US" smtClean="0"/>
              <a:t> Yes, if step cost = 1 or increasing function of depth.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0366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4E4399-6217-4838-886C-C7658D64805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IDS</a:t>
            </a:r>
          </a:p>
        </p:txBody>
      </p:sp>
      <p:graphicFrame>
        <p:nvGraphicFramePr>
          <p:cNvPr id="69636" name="Object 5"/>
          <p:cNvGraphicFramePr>
            <a:graphicFrameLocks noChangeAspect="1"/>
          </p:cNvGraphicFramePr>
          <p:nvPr/>
        </p:nvGraphicFramePr>
        <p:xfrm>
          <a:off x="1828801" y="2057401"/>
          <a:ext cx="860266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Bitmap Image" r:id="rId4" imgW="8600000" imgH="3971429" progId="Paint.Picture">
                  <p:embed/>
                </p:oleObj>
              </mc:Choice>
              <mc:Fallback>
                <p:oleObj name="Bitmap Image" r:id="rId4" imgW="8600000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057401"/>
                        <a:ext cx="8602663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Heuristic Search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89251" y="2178185"/>
            <a:ext cx="456567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The search techniques we have seen so far...</a:t>
            </a:r>
          </a:p>
          <a:p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/>
              <a:t> Breadth first search</a:t>
            </a:r>
          </a:p>
          <a:p>
            <a:pPr lvl="1">
              <a:buFontTx/>
              <a:buChar char="•"/>
            </a:pPr>
            <a:r>
              <a:rPr lang="en-US" altLang="en-US" dirty="0"/>
              <a:t> Uniform cost search</a:t>
            </a:r>
          </a:p>
          <a:p>
            <a:pPr lvl="1">
              <a:buFontTx/>
              <a:buChar char="•"/>
            </a:pPr>
            <a:r>
              <a:rPr lang="en-US" altLang="en-US" dirty="0"/>
              <a:t> Depth first search</a:t>
            </a:r>
          </a:p>
          <a:p>
            <a:pPr lvl="1">
              <a:buFontTx/>
              <a:buChar char="•"/>
            </a:pPr>
            <a:r>
              <a:rPr lang="en-US" altLang="en-US" dirty="0"/>
              <a:t> Depth limited search </a:t>
            </a:r>
          </a:p>
          <a:p>
            <a:pPr lvl="1">
              <a:buFontTx/>
              <a:buChar char="•"/>
            </a:pPr>
            <a:r>
              <a:rPr lang="en-US" altLang="en-US" dirty="0"/>
              <a:t> Iterative Deepening</a:t>
            </a:r>
          </a:p>
          <a:p>
            <a:pPr lvl="1"/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...are all too slow for most real world problems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188325" y="2947988"/>
            <a:ext cx="2152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folHlink"/>
                </a:solidFill>
              </a:rPr>
              <a:t>uninformed search</a:t>
            </a:r>
          </a:p>
          <a:p>
            <a:r>
              <a:rPr lang="en-US" altLang="en-US" sz="2000">
                <a:solidFill>
                  <a:schemeClr val="folHlink"/>
                </a:solidFill>
              </a:rPr>
              <a:t>blind search</a:t>
            </a:r>
            <a:endParaRPr lang="en-US" altLang="en-US" sz="200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7454900" y="3352800"/>
            <a:ext cx="723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Rectangle 115"/>
          <p:cNvSpPr>
            <a:spLocks noChangeArrowheads="1"/>
          </p:cNvSpPr>
          <p:nvPr/>
        </p:nvSpPr>
        <p:spPr bwMode="auto">
          <a:xfrm>
            <a:off x="1524000" y="0"/>
            <a:ext cx="9144000" cy="13858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8200" y="11304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Sometimes we can tell that some states appear better that others...</a:t>
            </a:r>
            <a:r>
              <a:rPr lang="en-US" altLang="en-US" dirty="0"/>
              <a:t> 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7358063" y="2195264"/>
            <a:ext cx="1752600" cy="1524000"/>
            <a:chOff x="720" y="1344"/>
            <a:chExt cx="1104" cy="960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720" y="1344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768" y="139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1</a:t>
              </a:r>
              <a:endParaRPr lang="en-US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104" y="139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2</a:t>
              </a:r>
              <a:endParaRPr lang="en-US" altLang="en-US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1440" y="139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768" y="1680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104" y="1680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5</a:t>
              </a:r>
              <a:endParaRPr lang="en-US" altLang="en-US"/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440" y="1680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6</a:t>
              </a:r>
              <a:endParaRPr lang="en-US" altLang="en-US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768" y="1968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7</a:t>
              </a:r>
              <a:endParaRPr lang="en-US" altLang="en-US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1440" y="1968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8</a:t>
              </a:r>
              <a:endParaRPr lang="en-US" altLang="en-US"/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1104" y="1968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3167063" y="2156628"/>
            <a:ext cx="1752600" cy="1524000"/>
            <a:chOff x="4320" y="528"/>
            <a:chExt cx="1104" cy="960"/>
          </a:xfrm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4320" y="52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4368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7</a:t>
              </a:r>
              <a:endParaRPr lang="en-US" alt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704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8</a:t>
              </a:r>
              <a:endParaRPr lang="en-US" altLang="en-US"/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5040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4368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4704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5</a:t>
              </a:r>
              <a:endParaRPr lang="en-US" altLang="en-US"/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5040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1</a:t>
              </a:r>
              <a:endParaRPr lang="en-US" altLang="en-US"/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368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6</a:t>
              </a:r>
              <a:endParaRPr lang="en-US" altLang="en-US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4704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/>
                <a:t>2</a:t>
              </a:r>
              <a:endParaRPr lang="en-US" altLang="en-US" dirty="0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5040" y="1152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7394576" y="4284974"/>
            <a:ext cx="1731963" cy="1898650"/>
            <a:chOff x="2763" y="1950"/>
            <a:chExt cx="1091" cy="1196"/>
          </a:xfrm>
        </p:grpSpPr>
        <p:grpSp>
          <p:nvGrpSpPr>
            <p:cNvPr id="3110" name="Group 38"/>
            <p:cNvGrpSpPr>
              <a:grpSpLocks/>
            </p:cNvGrpSpPr>
            <p:nvPr/>
          </p:nvGrpSpPr>
          <p:grpSpPr bwMode="auto">
            <a:xfrm>
              <a:off x="2983" y="2050"/>
              <a:ext cx="871" cy="879"/>
              <a:chOff x="1860" y="1777"/>
              <a:chExt cx="871" cy="879"/>
            </a:xfrm>
          </p:grpSpPr>
          <p:grpSp>
            <p:nvGrpSpPr>
              <p:cNvPr id="3111" name="Group 39" descr="Wide upward diagonal"/>
              <p:cNvGrpSpPr>
                <a:grpSpLocks/>
              </p:cNvGrpSpPr>
              <p:nvPr/>
            </p:nvGrpSpPr>
            <p:grpSpPr bwMode="auto">
              <a:xfrm>
                <a:off x="1860" y="2374"/>
                <a:ext cx="871" cy="282"/>
                <a:chOff x="1863" y="2374"/>
                <a:chExt cx="871" cy="282"/>
              </a:xfrm>
            </p:grpSpPr>
            <p:sp>
              <p:nvSpPr>
                <p:cNvPr id="3112" name="Rectangle 40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3" name="Rectangle 4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4" name="Rectangle 4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15" name="Group 43" descr="Wide upward diagonal"/>
              <p:cNvGrpSpPr>
                <a:grpSpLocks/>
              </p:cNvGrpSpPr>
              <p:nvPr/>
            </p:nvGrpSpPr>
            <p:grpSpPr bwMode="auto">
              <a:xfrm>
                <a:off x="1860" y="2075"/>
                <a:ext cx="871" cy="282"/>
                <a:chOff x="1863" y="2374"/>
                <a:chExt cx="871" cy="282"/>
              </a:xfrm>
            </p:grpSpPr>
            <p:sp>
              <p:nvSpPr>
                <p:cNvPr id="3116" name="Rectangle 4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7" name="Rectangle 4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8" name="Rectangle 46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19" name="Group 47" descr="Wide upward diagonal"/>
              <p:cNvGrpSpPr>
                <a:grpSpLocks/>
              </p:cNvGrpSpPr>
              <p:nvPr/>
            </p:nvGrpSpPr>
            <p:grpSpPr bwMode="auto">
              <a:xfrm>
                <a:off x="1860" y="1777"/>
                <a:ext cx="871" cy="282"/>
                <a:chOff x="1863" y="2374"/>
                <a:chExt cx="871" cy="282"/>
              </a:xfrm>
            </p:grpSpPr>
            <p:sp>
              <p:nvSpPr>
                <p:cNvPr id="3120" name="Rectangle 4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1" name="Rectangle 49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2" name="Rectangle 50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3" name="Group 51"/>
            <p:cNvGrpSpPr>
              <a:grpSpLocks/>
            </p:cNvGrpSpPr>
            <p:nvPr/>
          </p:nvGrpSpPr>
          <p:grpSpPr bwMode="auto">
            <a:xfrm>
              <a:off x="2874" y="2158"/>
              <a:ext cx="871" cy="879"/>
              <a:chOff x="1860" y="1777"/>
              <a:chExt cx="871" cy="879"/>
            </a:xfrm>
          </p:grpSpPr>
          <p:grpSp>
            <p:nvGrpSpPr>
              <p:cNvPr id="3124" name="Group 52" descr="Wide upward diagonal"/>
              <p:cNvGrpSpPr>
                <a:grpSpLocks/>
              </p:cNvGrpSpPr>
              <p:nvPr/>
            </p:nvGrpSpPr>
            <p:grpSpPr bwMode="auto">
              <a:xfrm>
                <a:off x="1860" y="2374"/>
                <a:ext cx="871" cy="282"/>
                <a:chOff x="1863" y="2374"/>
                <a:chExt cx="871" cy="282"/>
              </a:xfrm>
            </p:grpSpPr>
            <p:sp>
              <p:nvSpPr>
                <p:cNvPr id="3125" name="Rectangle 53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6" name="Rectangle 5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7" name="Rectangle 5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28" name="Group 56" descr="Wide upward diagonal"/>
              <p:cNvGrpSpPr>
                <a:grpSpLocks/>
              </p:cNvGrpSpPr>
              <p:nvPr/>
            </p:nvGrpSpPr>
            <p:grpSpPr bwMode="auto">
              <a:xfrm>
                <a:off x="1860" y="2075"/>
                <a:ext cx="871" cy="282"/>
                <a:chOff x="1863" y="2374"/>
                <a:chExt cx="871" cy="282"/>
              </a:xfrm>
            </p:grpSpPr>
            <p:sp>
              <p:nvSpPr>
                <p:cNvPr id="3129" name="Rectangle 57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0" name="Rectangle 5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1" name="Rectangle 59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32" name="Group 60" descr="Wide upward diagonal"/>
              <p:cNvGrpSpPr>
                <a:grpSpLocks/>
              </p:cNvGrpSpPr>
              <p:nvPr/>
            </p:nvGrpSpPr>
            <p:grpSpPr bwMode="auto">
              <a:xfrm>
                <a:off x="1860" y="1777"/>
                <a:ext cx="871" cy="282"/>
                <a:chOff x="1863" y="2374"/>
                <a:chExt cx="871" cy="282"/>
              </a:xfrm>
            </p:grpSpPr>
            <p:sp>
              <p:nvSpPr>
                <p:cNvPr id="3133" name="Rectangle 6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4" name="Rectangle 6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5" name="Rectangle 63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36" name="Group 64"/>
            <p:cNvGrpSpPr>
              <a:grpSpLocks/>
            </p:cNvGrpSpPr>
            <p:nvPr/>
          </p:nvGrpSpPr>
          <p:grpSpPr bwMode="auto">
            <a:xfrm>
              <a:off x="2763" y="2267"/>
              <a:ext cx="871" cy="879"/>
              <a:chOff x="1860" y="1777"/>
              <a:chExt cx="871" cy="879"/>
            </a:xfrm>
          </p:grpSpPr>
          <p:grpSp>
            <p:nvGrpSpPr>
              <p:cNvPr id="3137" name="Group 65" descr="Wide upward diagonal"/>
              <p:cNvGrpSpPr>
                <a:grpSpLocks/>
              </p:cNvGrpSpPr>
              <p:nvPr/>
            </p:nvGrpSpPr>
            <p:grpSpPr bwMode="auto">
              <a:xfrm>
                <a:off x="1860" y="2374"/>
                <a:ext cx="871" cy="282"/>
                <a:chOff x="1863" y="2374"/>
                <a:chExt cx="871" cy="282"/>
              </a:xfrm>
            </p:grpSpPr>
            <p:sp>
              <p:nvSpPr>
                <p:cNvPr id="3138" name="Rectangle 66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9" name="Rectangle 67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0" name="Rectangle 6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41" name="Group 69" descr="Wide upward diagonal"/>
              <p:cNvGrpSpPr>
                <a:grpSpLocks/>
              </p:cNvGrpSpPr>
              <p:nvPr/>
            </p:nvGrpSpPr>
            <p:grpSpPr bwMode="auto">
              <a:xfrm>
                <a:off x="1860" y="2075"/>
                <a:ext cx="871" cy="282"/>
                <a:chOff x="1863" y="2374"/>
                <a:chExt cx="871" cy="282"/>
              </a:xfrm>
            </p:grpSpPr>
            <p:sp>
              <p:nvSpPr>
                <p:cNvPr id="3142" name="Rectangle 70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3" name="Rectangle 7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4" name="Rectangle 7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45" name="Group 73" descr="Wide upward diagonal"/>
              <p:cNvGrpSpPr>
                <a:grpSpLocks/>
              </p:cNvGrpSpPr>
              <p:nvPr/>
            </p:nvGrpSpPr>
            <p:grpSpPr bwMode="auto">
              <a:xfrm>
                <a:off x="1860" y="1777"/>
                <a:ext cx="871" cy="282"/>
                <a:chOff x="1863" y="2374"/>
                <a:chExt cx="871" cy="282"/>
              </a:xfrm>
            </p:grpSpPr>
            <p:sp>
              <p:nvSpPr>
                <p:cNvPr id="3146" name="Rectangle 7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7" name="Rectangle 7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8" name="Rectangle 76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rgbClr val="C0C0C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49" name="AutoShape 77" descr="Solid diamond"/>
            <p:cNvSpPr>
              <a:spLocks noChangeArrowheads="1"/>
            </p:cNvSpPr>
            <p:nvPr/>
          </p:nvSpPr>
          <p:spPr bwMode="auto">
            <a:xfrm>
              <a:off x="3281" y="1950"/>
              <a:ext cx="376" cy="100"/>
            </a:xfrm>
            <a:prstGeom prst="parallelogram">
              <a:avLst>
                <a:gd name="adj" fmla="val 98004"/>
              </a:avLst>
            </a:prstGeom>
            <a:pattFill prst="solidDmnd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50" name="Group 78"/>
          <p:cNvGrpSpPr>
            <a:grpSpLocks/>
          </p:cNvGrpSpPr>
          <p:nvPr/>
        </p:nvGrpSpPr>
        <p:grpSpPr bwMode="auto">
          <a:xfrm>
            <a:off x="3019425" y="4272095"/>
            <a:ext cx="1741488" cy="1897062"/>
            <a:chOff x="917" y="1521"/>
            <a:chExt cx="1097" cy="1195"/>
          </a:xfrm>
        </p:grpSpPr>
        <p:grpSp>
          <p:nvGrpSpPr>
            <p:cNvPr id="3151" name="Group 79" descr="Wide upward diagonal"/>
            <p:cNvGrpSpPr>
              <a:grpSpLocks/>
            </p:cNvGrpSpPr>
            <p:nvPr/>
          </p:nvGrpSpPr>
          <p:grpSpPr bwMode="auto">
            <a:xfrm>
              <a:off x="1143" y="2217"/>
              <a:ext cx="871" cy="282"/>
              <a:chOff x="1863" y="2374"/>
              <a:chExt cx="871" cy="282"/>
            </a:xfrm>
          </p:grpSpPr>
          <p:sp>
            <p:nvSpPr>
              <p:cNvPr id="3152" name="Rectangle 80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3" name="Rectangle 81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4" name="Rectangle 82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3155" name="Group 83" descr="Wide upward diagonal"/>
            <p:cNvGrpSpPr>
              <a:grpSpLocks/>
            </p:cNvGrpSpPr>
            <p:nvPr/>
          </p:nvGrpSpPr>
          <p:grpSpPr bwMode="auto">
            <a:xfrm>
              <a:off x="1143" y="1918"/>
              <a:ext cx="871" cy="282"/>
              <a:chOff x="1863" y="2374"/>
              <a:chExt cx="871" cy="282"/>
            </a:xfrm>
          </p:grpSpPr>
          <p:sp>
            <p:nvSpPr>
              <p:cNvPr id="3156" name="Rectangle 84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7" name="Rectangle 85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8" name="Rectangle 86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3159" name="Group 87" descr="Wide upward diagonal"/>
            <p:cNvGrpSpPr>
              <a:grpSpLocks/>
            </p:cNvGrpSpPr>
            <p:nvPr/>
          </p:nvGrpSpPr>
          <p:grpSpPr bwMode="auto">
            <a:xfrm>
              <a:off x="1143" y="1620"/>
              <a:ext cx="871" cy="282"/>
              <a:chOff x="1863" y="2374"/>
              <a:chExt cx="871" cy="282"/>
            </a:xfrm>
          </p:grpSpPr>
          <p:sp>
            <p:nvSpPr>
              <p:cNvPr id="3160" name="Rectangle 88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1" name="Rectangle 89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2" name="Rectangle 90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3163" name="Group 91" descr="Wide upward diagonal"/>
            <p:cNvGrpSpPr>
              <a:grpSpLocks/>
            </p:cNvGrpSpPr>
            <p:nvPr/>
          </p:nvGrpSpPr>
          <p:grpSpPr bwMode="auto">
            <a:xfrm>
              <a:off x="1030" y="2325"/>
              <a:ext cx="871" cy="282"/>
              <a:chOff x="1863" y="2374"/>
              <a:chExt cx="871" cy="282"/>
            </a:xfrm>
          </p:grpSpPr>
          <p:sp>
            <p:nvSpPr>
              <p:cNvPr id="3164" name="Rectangle 92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5" name="Rectangle 93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6" name="Rectangle 94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167" name="Rectangle 95" descr="Wide upward diagonal"/>
            <p:cNvSpPr>
              <a:spLocks noChangeArrowheads="1"/>
            </p:cNvSpPr>
            <p:nvPr/>
          </p:nvSpPr>
          <p:spPr bwMode="auto">
            <a:xfrm>
              <a:off x="1030" y="2026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68" name="Rectangle 96" descr="Wide upward diagonal"/>
            <p:cNvSpPr>
              <a:spLocks noChangeArrowheads="1"/>
            </p:cNvSpPr>
            <p:nvPr/>
          </p:nvSpPr>
          <p:spPr bwMode="auto">
            <a:xfrm>
              <a:off x="1324" y="2026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69" name="Rectangle 97" descr="Wide upward diagonal"/>
            <p:cNvSpPr>
              <a:spLocks noChangeArrowheads="1"/>
            </p:cNvSpPr>
            <p:nvPr/>
          </p:nvSpPr>
          <p:spPr bwMode="auto">
            <a:xfrm>
              <a:off x="1619" y="2026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3170" name="Group 98" descr="Wide upward diagonal"/>
            <p:cNvGrpSpPr>
              <a:grpSpLocks/>
            </p:cNvGrpSpPr>
            <p:nvPr/>
          </p:nvGrpSpPr>
          <p:grpSpPr bwMode="auto">
            <a:xfrm>
              <a:off x="1030" y="1728"/>
              <a:ext cx="871" cy="282"/>
              <a:chOff x="1863" y="2374"/>
              <a:chExt cx="871" cy="282"/>
            </a:xfrm>
          </p:grpSpPr>
          <p:sp>
            <p:nvSpPr>
              <p:cNvPr id="3171" name="Rectangle 99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72" name="Rectangle 100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73" name="Rectangle 101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174" name="Rectangle 102" descr="Wide upward diagonal"/>
            <p:cNvSpPr>
              <a:spLocks noChangeArrowheads="1"/>
            </p:cNvSpPr>
            <p:nvPr/>
          </p:nvSpPr>
          <p:spPr bwMode="auto">
            <a:xfrm>
              <a:off x="917" y="2434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211" y="2434"/>
              <a:ext cx="282" cy="28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96969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6" name="Rectangle 104" descr="Wide upward diagonal"/>
            <p:cNvSpPr>
              <a:spLocks noChangeArrowheads="1"/>
            </p:cNvSpPr>
            <p:nvPr/>
          </p:nvSpPr>
          <p:spPr bwMode="auto">
            <a:xfrm>
              <a:off x="1506" y="2434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7" name="Rectangle 105" descr="Zig zag"/>
            <p:cNvSpPr>
              <a:spLocks noChangeArrowheads="1"/>
            </p:cNvSpPr>
            <p:nvPr/>
          </p:nvSpPr>
          <p:spPr bwMode="auto">
            <a:xfrm>
              <a:off x="917" y="2135"/>
              <a:ext cx="282" cy="282"/>
            </a:xfrm>
            <a:prstGeom prst="rect">
              <a:avLst/>
            </a:prstGeom>
            <a:pattFill prst="zigZag">
              <a:fgClr>
                <a:schemeClr val="tx1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8" name="Rectangle 106" descr="Wide upward diagonal"/>
            <p:cNvSpPr>
              <a:spLocks noChangeArrowheads="1"/>
            </p:cNvSpPr>
            <p:nvPr/>
          </p:nvSpPr>
          <p:spPr bwMode="auto">
            <a:xfrm>
              <a:off x="1211" y="2135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1506" y="2135"/>
              <a:ext cx="282" cy="28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917" y="1837"/>
              <a:ext cx="282" cy="28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96969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1" name="Rectangle 109" descr="Wide upward diagonal"/>
            <p:cNvSpPr>
              <a:spLocks noChangeArrowheads="1"/>
            </p:cNvSpPr>
            <p:nvPr/>
          </p:nvSpPr>
          <p:spPr bwMode="auto">
            <a:xfrm>
              <a:off x="1211" y="1837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2" name="Rectangle 110" descr="Wide upward diagonal"/>
            <p:cNvSpPr>
              <a:spLocks noChangeArrowheads="1"/>
            </p:cNvSpPr>
            <p:nvPr/>
          </p:nvSpPr>
          <p:spPr bwMode="auto">
            <a:xfrm>
              <a:off x="1506" y="1837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3" name="AutoShape 111" descr="Solid diamond"/>
            <p:cNvSpPr>
              <a:spLocks noChangeArrowheads="1"/>
            </p:cNvSpPr>
            <p:nvPr/>
          </p:nvSpPr>
          <p:spPr bwMode="auto">
            <a:xfrm>
              <a:off x="1333" y="1627"/>
              <a:ext cx="376" cy="100"/>
            </a:xfrm>
            <a:prstGeom prst="parallelogram">
              <a:avLst>
                <a:gd name="adj" fmla="val 98004"/>
              </a:avLst>
            </a:prstGeom>
            <a:pattFill prst="solidDmnd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AutoShape 112" descr="Large checker board"/>
            <p:cNvSpPr>
              <a:spLocks noChangeArrowheads="1"/>
            </p:cNvSpPr>
            <p:nvPr/>
          </p:nvSpPr>
          <p:spPr bwMode="auto">
            <a:xfrm>
              <a:off x="929" y="1733"/>
              <a:ext cx="376" cy="100"/>
            </a:xfrm>
            <a:prstGeom prst="parallelogram">
              <a:avLst>
                <a:gd name="adj" fmla="val 98004"/>
              </a:avLst>
            </a:prstGeom>
            <a:pattFill prst="lgCheck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AutoShape 113" descr="Zig zag"/>
            <p:cNvSpPr>
              <a:spLocks noChangeArrowheads="1"/>
            </p:cNvSpPr>
            <p:nvPr/>
          </p:nvSpPr>
          <p:spPr bwMode="auto">
            <a:xfrm>
              <a:off x="1147" y="1521"/>
              <a:ext cx="376" cy="100"/>
            </a:xfrm>
            <a:prstGeom prst="parallelogram">
              <a:avLst>
                <a:gd name="adj" fmla="val 98004"/>
              </a:avLst>
            </a:prstGeom>
            <a:pattFill prst="zigZ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5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1581150" y="284163"/>
            <a:ext cx="7895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...we can use this knowledge of the relative merit of states to guide search</a:t>
            </a:r>
          </a:p>
        </p:txBody>
      </p:sp>
      <p:sp>
        <p:nvSpPr>
          <p:cNvPr id="4216" name="Text Box 120"/>
          <p:cNvSpPr txBox="1">
            <a:spLocks noChangeArrowheads="1"/>
          </p:cNvSpPr>
          <p:nvPr/>
        </p:nvSpPr>
        <p:spPr bwMode="auto">
          <a:xfrm>
            <a:off x="1800226" y="1076325"/>
            <a:ext cx="86709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/>
              <a:t>Heuristic Search </a:t>
            </a:r>
            <a:r>
              <a:rPr lang="en-US" altLang="en-US" sz="2000"/>
              <a:t>(informed search)</a:t>
            </a:r>
            <a:r>
              <a:rPr lang="en-US" altLang="en-US" sz="3600"/>
              <a:t> 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A </a:t>
            </a:r>
            <a:r>
              <a:rPr lang="en-US" altLang="en-US" b="1"/>
              <a:t>Heuristic</a:t>
            </a:r>
            <a:r>
              <a:rPr lang="en-US" altLang="en-US"/>
              <a:t> is a function that, when applied to a state, returns a number that is an estimate of the merit of the state, with respect to the goal.</a:t>
            </a:r>
          </a:p>
          <a:p>
            <a:endParaRPr lang="en-US" altLang="en-US"/>
          </a:p>
          <a:p>
            <a:r>
              <a:rPr lang="en-US" altLang="en-US"/>
              <a:t>In other words, the heuristic tells us approximately how far the state is from the goal state*. </a:t>
            </a:r>
          </a:p>
          <a:p>
            <a:endParaRPr lang="en-US" altLang="en-US"/>
          </a:p>
          <a:p>
            <a:r>
              <a:rPr lang="en-US" altLang="en-US"/>
              <a:t>Note we said “approximately”. Heuristics might underestimate or overestimate the merit of a state.  But for reasons which we will see, heuristics that </a:t>
            </a:r>
            <a:r>
              <a:rPr lang="en-US" altLang="en-US" i="1"/>
              <a:t>only</a:t>
            </a:r>
            <a:r>
              <a:rPr lang="en-US" altLang="en-US"/>
              <a:t> underestimate are very desirable, and are called admissible. </a:t>
            </a:r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1924051" y="5207359"/>
            <a:ext cx="3158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folHlink"/>
                </a:solidFill>
              </a:rPr>
              <a:t>*</a:t>
            </a:r>
            <a:r>
              <a:rPr lang="en-US" altLang="en-US" dirty="0" err="1">
                <a:solidFill>
                  <a:schemeClr val="folHlink"/>
                </a:solidFill>
              </a:rPr>
              <a:t>I.e</a:t>
            </a:r>
            <a:r>
              <a:rPr lang="en-US" altLang="en-US" dirty="0">
                <a:solidFill>
                  <a:schemeClr val="folHlink"/>
                </a:solidFill>
              </a:rPr>
              <a:t> Smaller numbers are better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39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1524000" y="6142038"/>
            <a:ext cx="9144000" cy="7159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2" name="Rectangle 72"/>
          <p:cNvSpPr>
            <a:spLocks noChangeArrowheads="1"/>
          </p:cNvSpPr>
          <p:nvPr/>
        </p:nvSpPr>
        <p:spPr bwMode="auto">
          <a:xfrm>
            <a:off x="1524000" y="0"/>
            <a:ext cx="9144000" cy="7381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0275" y="-258763"/>
            <a:ext cx="7772400" cy="1143001"/>
          </a:xfrm>
        </p:spPr>
        <p:txBody>
          <a:bodyPr/>
          <a:lstStyle/>
          <a:p>
            <a:r>
              <a:rPr lang="en-US" altLang="en-US" dirty="0"/>
              <a:t>Heuristics for </a:t>
            </a:r>
            <a:r>
              <a:rPr lang="en-US" altLang="en-US" dirty="0" smtClean="0"/>
              <a:t>8-puzzle I </a:t>
            </a:r>
            <a:endParaRPr lang="en-US" altLang="en-US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78000" y="2259013"/>
            <a:ext cx="2139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The number of </a:t>
            </a:r>
            <a:r>
              <a:rPr lang="en-US" altLang="en-US" b="1"/>
              <a:t>misplaced tiles</a:t>
            </a:r>
            <a:r>
              <a:rPr lang="en-US" altLang="en-US"/>
              <a:t> (not including the blank)</a:t>
            </a:r>
          </a:p>
        </p:txBody>
      </p:sp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5280025" y="1012825"/>
            <a:ext cx="1752600" cy="1524000"/>
            <a:chOff x="2366" y="638"/>
            <a:chExt cx="1104" cy="960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2366" y="63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2414" y="68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1</a:t>
              </a:r>
              <a:endParaRPr lang="en-US" altLang="en-US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2750" y="68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2</a:t>
              </a:r>
              <a:endParaRPr lang="en-US" altLang="en-US"/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3086" y="68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2414" y="97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2750" y="97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5</a:t>
              </a:r>
              <a:endParaRPr lang="en-US" altLang="en-US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3086" y="97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6</a:t>
              </a:r>
              <a:endParaRPr lang="en-US" altLang="en-US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2414" y="126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7</a:t>
              </a:r>
              <a:endParaRPr lang="en-US" altLang="en-US"/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3086" y="126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/>
                <a:t>8</a:t>
              </a:r>
              <a:endParaRPr lang="en-US" altLang="en-US" dirty="0"/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2744" y="1264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5280025" y="2757488"/>
            <a:ext cx="1752600" cy="1524000"/>
            <a:chOff x="4320" y="528"/>
            <a:chExt cx="1104" cy="960"/>
          </a:xfrm>
        </p:grpSpPr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4320" y="52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4368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1</a:t>
              </a:r>
              <a:endParaRPr lang="en-US" altLang="en-US"/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4704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2</a:t>
              </a:r>
              <a:endParaRPr lang="en-US" altLang="en-US"/>
            </a:p>
          </p:txBody>
        </p:sp>
        <p:sp>
          <p:nvSpPr>
            <p:cNvPr id="5150" name="Text Box 30"/>
            <p:cNvSpPr txBox="1">
              <a:spLocks noChangeArrowheads="1"/>
            </p:cNvSpPr>
            <p:nvPr/>
          </p:nvSpPr>
          <p:spPr bwMode="auto">
            <a:xfrm>
              <a:off x="5040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4368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4704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5</a:t>
              </a:r>
              <a:endParaRPr lang="en-US" altLang="en-US"/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5040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6</a:t>
              </a:r>
              <a:endParaRPr lang="en-US" altLang="en-US"/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4368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7</a:t>
              </a:r>
              <a:endParaRPr lang="en-US" altLang="en-US"/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4704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8</a:t>
              </a:r>
              <a:endParaRPr lang="en-US" altLang="en-US"/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5040" y="1152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8507414" y="1989139"/>
            <a:ext cx="1862137" cy="1597025"/>
            <a:chOff x="3998" y="1162"/>
            <a:chExt cx="1173" cy="1006"/>
          </a:xfrm>
        </p:grpSpPr>
        <p:grpSp>
          <p:nvGrpSpPr>
            <p:cNvPr id="5157" name="Group 37"/>
            <p:cNvGrpSpPr>
              <a:grpSpLocks/>
            </p:cNvGrpSpPr>
            <p:nvPr/>
          </p:nvGrpSpPr>
          <p:grpSpPr bwMode="auto">
            <a:xfrm>
              <a:off x="3998" y="1162"/>
              <a:ext cx="1104" cy="960"/>
              <a:chOff x="4320" y="528"/>
              <a:chExt cx="1104" cy="960"/>
            </a:xfrm>
          </p:grpSpPr>
          <p:sp>
            <p:nvSpPr>
              <p:cNvPr id="5158" name="Rectangle 38"/>
              <p:cNvSpPr>
                <a:spLocks noChangeArrowheads="1"/>
              </p:cNvSpPr>
              <p:nvPr/>
            </p:nvSpPr>
            <p:spPr bwMode="auto">
              <a:xfrm>
                <a:off x="4320" y="528"/>
                <a:ext cx="1104" cy="96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Text Box 39"/>
              <p:cNvSpPr txBox="1">
                <a:spLocks noChangeArrowheads="1"/>
              </p:cNvSpPr>
              <p:nvPr/>
            </p:nvSpPr>
            <p:spPr bwMode="auto">
              <a:xfrm>
                <a:off x="4368" y="576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  <a:endParaRPr lang="en-US" altLang="en-US"/>
              </a:p>
            </p:txBody>
          </p:sp>
          <p:sp>
            <p:nvSpPr>
              <p:cNvPr id="5160" name="Text Box 40"/>
              <p:cNvSpPr txBox="1">
                <a:spLocks noChangeArrowheads="1"/>
              </p:cNvSpPr>
              <p:nvPr/>
            </p:nvSpPr>
            <p:spPr bwMode="auto">
              <a:xfrm>
                <a:off x="4704" y="576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  <a:endParaRPr lang="en-US" altLang="en-US"/>
              </a:p>
            </p:txBody>
          </p:sp>
          <p:sp>
            <p:nvSpPr>
              <p:cNvPr id="5161" name="Text Box 41"/>
              <p:cNvSpPr txBox="1">
                <a:spLocks noChangeArrowheads="1"/>
              </p:cNvSpPr>
              <p:nvPr/>
            </p:nvSpPr>
            <p:spPr bwMode="auto">
              <a:xfrm>
                <a:off x="5040" y="576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  <a:endParaRPr lang="en-US" altLang="en-US"/>
              </a:p>
            </p:txBody>
          </p:sp>
          <p:sp>
            <p:nvSpPr>
              <p:cNvPr id="5162" name="Text Box 42"/>
              <p:cNvSpPr txBox="1">
                <a:spLocks noChangeArrowheads="1"/>
              </p:cNvSpPr>
              <p:nvPr/>
            </p:nvSpPr>
            <p:spPr bwMode="auto">
              <a:xfrm>
                <a:off x="4368" y="864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  <a:endParaRPr lang="en-US" altLang="en-US"/>
              </a:p>
            </p:txBody>
          </p:sp>
          <p:sp>
            <p:nvSpPr>
              <p:cNvPr id="5163" name="Text Box 43"/>
              <p:cNvSpPr txBox="1">
                <a:spLocks noChangeArrowheads="1"/>
              </p:cNvSpPr>
              <p:nvPr/>
            </p:nvSpPr>
            <p:spPr bwMode="auto">
              <a:xfrm>
                <a:off x="4704" y="864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5</a:t>
                </a:r>
                <a:endParaRPr lang="en-US" altLang="en-US"/>
              </a:p>
            </p:txBody>
          </p:sp>
          <p:sp>
            <p:nvSpPr>
              <p:cNvPr id="5164" name="Text Box 44"/>
              <p:cNvSpPr txBox="1">
                <a:spLocks noChangeArrowheads="1"/>
              </p:cNvSpPr>
              <p:nvPr/>
            </p:nvSpPr>
            <p:spPr bwMode="auto">
              <a:xfrm>
                <a:off x="5040" y="864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6</a:t>
                </a:r>
                <a:endParaRPr lang="en-US" altLang="en-US"/>
              </a:p>
            </p:txBody>
          </p:sp>
          <p:sp>
            <p:nvSpPr>
              <p:cNvPr id="5165" name="Text Box 45"/>
              <p:cNvSpPr txBox="1">
                <a:spLocks noChangeArrowheads="1"/>
              </p:cNvSpPr>
              <p:nvPr/>
            </p:nvSpPr>
            <p:spPr bwMode="auto">
              <a:xfrm>
                <a:off x="4368" y="1152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7</a:t>
                </a:r>
                <a:endParaRPr lang="en-US" altLang="en-US"/>
              </a:p>
            </p:txBody>
          </p:sp>
          <p:sp>
            <p:nvSpPr>
              <p:cNvPr id="5166" name="Text Box 46"/>
              <p:cNvSpPr txBox="1">
                <a:spLocks noChangeArrowheads="1"/>
              </p:cNvSpPr>
              <p:nvPr/>
            </p:nvSpPr>
            <p:spPr bwMode="auto">
              <a:xfrm>
                <a:off x="4704" y="1152"/>
                <a:ext cx="336" cy="233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8</a:t>
                </a:r>
                <a:endParaRPr lang="en-US" altLang="en-US"/>
              </a:p>
            </p:txBody>
          </p:sp>
          <p:sp>
            <p:nvSpPr>
              <p:cNvPr id="5167" name="Text Box 47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336" cy="23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4067" y="1208"/>
              <a:ext cx="1104" cy="960"/>
              <a:chOff x="720" y="1344"/>
              <a:chExt cx="1104" cy="960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720" y="1344"/>
                <a:ext cx="1104" cy="960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768" y="1392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  <a:endParaRPr lang="en-US" altLang="en-US"/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1104" y="1392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  <a:endParaRPr lang="en-US" altLang="en-US"/>
              </a:p>
            </p:txBody>
          </p:sp>
          <p:sp>
            <p:nvSpPr>
              <p:cNvPr id="5128" name="Text Box 8"/>
              <p:cNvSpPr txBox="1">
                <a:spLocks noChangeArrowheads="1"/>
              </p:cNvSpPr>
              <p:nvPr/>
            </p:nvSpPr>
            <p:spPr bwMode="auto">
              <a:xfrm>
                <a:off x="1440" y="1392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  <a:endParaRPr lang="en-US" altLang="en-US"/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768" y="1680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  <a:endParaRPr lang="en-US" altLang="en-US"/>
              </a:p>
            </p:txBody>
          </p:sp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5</a:t>
                </a:r>
                <a:endParaRPr lang="en-US" altLang="en-US"/>
              </a:p>
            </p:txBody>
          </p:sp>
          <p:sp>
            <p:nvSpPr>
              <p:cNvPr id="5131" name="Text Box 11"/>
              <p:cNvSpPr txBox="1">
                <a:spLocks noChangeArrowheads="1"/>
              </p:cNvSpPr>
              <p:nvPr/>
            </p:nvSpPr>
            <p:spPr bwMode="auto">
              <a:xfrm>
                <a:off x="1440" y="1680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6</a:t>
                </a:r>
                <a:endParaRPr lang="en-US" altLang="en-US"/>
              </a:p>
            </p:txBody>
          </p:sp>
          <p:sp>
            <p:nvSpPr>
              <p:cNvPr id="5132" name="Text Box 12"/>
              <p:cNvSpPr txBox="1">
                <a:spLocks noChangeArrowheads="1"/>
              </p:cNvSpPr>
              <p:nvPr/>
            </p:nvSpPr>
            <p:spPr bwMode="auto">
              <a:xfrm>
                <a:off x="768" y="1968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7</a:t>
                </a:r>
                <a:endParaRPr lang="en-US" altLang="en-US"/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1440" y="1968"/>
                <a:ext cx="336" cy="233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8</a:t>
                </a:r>
                <a:endParaRPr lang="en-US" altLang="en-US"/>
              </a:p>
            </p:txBody>
          </p:sp>
          <p:sp>
            <p:nvSpPr>
              <p:cNvPr id="5134" name="Text Box 14"/>
              <p:cNvSpPr txBox="1">
                <a:spLocks noChangeArrowheads="1"/>
              </p:cNvSpPr>
              <p:nvPr/>
            </p:nvSpPr>
            <p:spPr bwMode="auto">
              <a:xfrm>
                <a:off x="1104" y="1968"/>
                <a:ext cx="336" cy="23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</p:grpSp>
      <p:sp>
        <p:nvSpPr>
          <p:cNvPr id="5168" name="AutoShape 48"/>
          <p:cNvSpPr>
            <a:spLocks noChangeArrowheads="1"/>
          </p:cNvSpPr>
          <p:nvPr/>
        </p:nvSpPr>
        <p:spPr bwMode="auto">
          <a:xfrm rot="2684388">
            <a:off x="7291388" y="1449388"/>
            <a:ext cx="1111250" cy="552450"/>
          </a:xfrm>
          <a:prstGeom prst="rightArrow">
            <a:avLst>
              <a:gd name="adj1" fmla="val 50000"/>
              <a:gd name="adj2" fmla="val 50287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AutoShape 49"/>
          <p:cNvSpPr>
            <a:spLocks noChangeArrowheads="1"/>
          </p:cNvSpPr>
          <p:nvPr/>
        </p:nvSpPr>
        <p:spPr bwMode="auto">
          <a:xfrm rot="-2715612">
            <a:off x="7213600" y="3468688"/>
            <a:ext cx="1111250" cy="552450"/>
          </a:xfrm>
          <a:prstGeom prst="rightArrow">
            <a:avLst>
              <a:gd name="adj1" fmla="val 50000"/>
              <a:gd name="adj2" fmla="val 50287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87" name="Group 67"/>
          <p:cNvGrpSpPr>
            <a:grpSpLocks/>
          </p:cNvGrpSpPr>
          <p:nvPr/>
        </p:nvGrpSpPr>
        <p:grpSpPr bwMode="auto">
          <a:xfrm>
            <a:off x="8594725" y="4227516"/>
            <a:ext cx="1601788" cy="1292225"/>
            <a:chOff x="4136" y="3119"/>
            <a:chExt cx="1009" cy="814"/>
          </a:xfrm>
        </p:grpSpPr>
        <p:sp>
          <p:nvSpPr>
            <p:cNvPr id="5174" name="Text Box 54"/>
            <p:cNvSpPr txBox="1">
              <a:spLocks noChangeArrowheads="1"/>
            </p:cNvSpPr>
            <p:nvPr/>
          </p:nvSpPr>
          <p:spPr bwMode="auto">
            <a:xfrm>
              <a:off x="4136" y="3119"/>
              <a:ext cx="336" cy="23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N</a:t>
              </a:r>
              <a:endParaRPr lang="en-US" altLang="en-US"/>
            </a:p>
          </p:txBody>
        </p:sp>
        <p:sp>
          <p:nvSpPr>
            <p:cNvPr id="5175" name="Text Box 55"/>
            <p:cNvSpPr txBox="1">
              <a:spLocks noChangeArrowheads="1"/>
            </p:cNvSpPr>
            <p:nvPr/>
          </p:nvSpPr>
          <p:spPr bwMode="auto">
            <a:xfrm>
              <a:off x="4472" y="3119"/>
              <a:ext cx="336" cy="23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N</a:t>
              </a:r>
              <a:endParaRPr lang="en-US" altLang="en-US"/>
            </a:p>
          </p:txBody>
        </p:sp>
        <p:sp>
          <p:nvSpPr>
            <p:cNvPr id="5176" name="Text Box 56"/>
            <p:cNvSpPr txBox="1">
              <a:spLocks noChangeArrowheads="1"/>
            </p:cNvSpPr>
            <p:nvPr/>
          </p:nvSpPr>
          <p:spPr bwMode="auto">
            <a:xfrm>
              <a:off x="4808" y="3119"/>
              <a:ext cx="336" cy="23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N</a:t>
              </a:r>
              <a:endParaRPr lang="en-US" altLang="en-US"/>
            </a:p>
          </p:txBody>
        </p:sp>
        <p:sp>
          <p:nvSpPr>
            <p:cNvPr id="5177" name="Text Box 57"/>
            <p:cNvSpPr txBox="1">
              <a:spLocks noChangeArrowheads="1"/>
            </p:cNvSpPr>
            <p:nvPr/>
          </p:nvSpPr>
          <p:spPr bwMode="auto">
            <a:xfrm>
              <a:off x="4136" y="3407"/>
              <a:ext cx="336" cy="23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N</a:t>
              </a:r>
              <a:endParaRPr lang="en-US" altLang="en-US"/>
            </a:p>
          </p:txBody>
        </p:sp>
        <p:sp>
          <p:nvSpPr>
            <p:cNvPr id="5178" name="Text Box 58"/>
            <p:cNvSpPr txBox="1">
              <a:spLocks noChangeArrowheads="1"/>
            </p:cNvSpPr>
            <p:nvPr/>
          </p:nvSpPr>
          <p:spPr bwMode="auto">
            <a:xfrm>
              <a:off x="4472" y="3407"/>
              <a:ext cx="336" cy="23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N</a:t>
              </a:r>
              <a:endParaRPr lang="en-US" altLang="en-US"/>
            </a:p>
          </p:txBody>
        </p:sp>
        <p:sp>
          <p:nvSpPr>
            <p:cNvPr id="5179" name="Text Box 59"/>
            <p:cNvSpPr txBox="1">
              <a:spLocks noChangeArrowheads="1"/>
            </p:cNvSpPr>
            <p:nvPr/>
          </p:nvSpPr>
          <p:spPr bwMode="auto">
            <a:xfrm>
              <a:off x="4808" y="3407"/>
              <a:ext cx="336" cy="23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N</a:t>
              </a:r>
              <a:endParaRPr lang="en-US" altLang="en-US"/>
            </a:p>
          </p:txBody>
        </p:sp>
        <p:grpSp>
          <p:nvGrpSpPr>
            <p:cNvPr id="5186" name="Group 66"/>
            <p:cNvGrpSpPr>
              <a:grpSpLocks/>
            </p:cNvGrpSpPr>
            <p:nvPr/>
          </p:nvGrpSpPr>
          <p:grpSpPr bwMode="auto">
            <a:xfrm>
              <a:off x="4137" y="3700"/>
              <a:ext cx="1008" cy="233"/>
              <a:chOff x="4132" y="3694"/>
              <a:chExt cx="1008" cy="233"/>
            </a:xfrm>
          </p:grpSpPr>
          <p:sp>
            <p:nvSpPr>
              <p:cNvPr id="5183" name="Text Box 63"/>
              <p:cNvSpPr txBox="1">
                <a:spLocks noChangeArrowheads="1"/>
              </p:cNvSpPr>
              <p:nvPr/>
            </p:nvSpPr>
            <p:spPr bwMode="auto">
              <a:xfrm>
                <a:off x="4132" y="3694"/>
                <a:ext cx="336" cy="233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N</a:t>
                </a:r>
                <a:endParaRPr lang="en-US" altLang="en-US"/>
              </a:p>
            </p:txBody>
          </p:sp>
          <p:sp>
            <p:nvSpPr>
              <p:cNvPr id="5184" name="Text Box 64"/>
              <p:cNvSpPr txBox="1">
                <a:spLocks noChangeArrowheads="1"/>
              </p:cNvSpPr>
              <p:nvPr/>
            </p:nvSpPr>
            <p:spPr bwMode="auto">
              <a:xfrm>
                <a:off x="4468" y="3694"/>
                <a:ext cx="336" cy="233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b="1"/>
                  <a:t>Y</a:t>
                </a:r>
                <a:endParaRPr lang="en-US" altLang="en-US"/>
              </a:p>
            </p:txBody>
          </p:sp>
          <p:sp>
            <p:nvSpPr>
              <p:cNvPr id="5185" name="Text Box 65"/>
              <p:cNvSpPr txBox="1">
                <a:spLocks noChangeArrowheads="1"/>
              </p:cNvSpPr>
              <p:nvPr/>
            </p:nvSpPr>
            <p:spPr bwMode="auto">
              <a:xfrm>
                <a:off x="4804" y="3694"/>
                <a:ext cx="336" cy="233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</p:grpSp>
      </p:grp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1803400" y="4532313"/>
            <a:ext cx="56388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In this case, only “</a:t>
            </a:r>
            <a:r>
              <a:rPr lang="en-US" altLang="en-US" sz="2000" b="1"/>
              <a:t>8</a:t>
            </a:r>
            <a:r>
              <a:rPr lang="en-US" altLang="en-US" sz="2000"/>
              <a:t>” is misplaced, so the heuristic function evaluates to 1.</a:t>
            </a:r>
          </a:p>
          <a:p>
            <a:r>
              <a:rPr lang="en-US" altLang="en-US">
                <a:solidFill>
                  <a:schemeClr val="folHlink"/>
                </a:solidFill>
              </a:rPr>
              <a:t>In other words, the heuristic is </a:t>
            </a:r>
            <a:r>
              <a:rPr lang="en-US" altLang="en-US" i="1">
                <a:solidFill>
                  <a:schemeClr val="folHlink"/>
                </a:solidFill>
              </a:rPr>
              <a:t>telling</a:t>
            </a:r>
            <a:r>
              <a:rPr lang="en-US" altLang="en-US">
                <a:solidFill>
                  <a:schemeClr val="folHlink"/>
                </a:solidFill>
              </a:rPr>
              <a:t> us, that it </a:t>
            </a:r>
            <a:r>
              <a:rPr lang="en-US" altLang="en-US" i="1">
                <a:solidFill>
                  <a:schemeClr val="folHlink"/>
                </a:solidFill>
              </a:rPr>
              <a:t>thinks</a:t>
            </a:r>
            <a:r>
              <a:rPr lang="en-US" altLang="en-US">
                <a:solidFill>
                  <a:schemeClr val="folHlink"/>
                </a:solidFill>
              </a:rPr>
              <a:t> a solution might be available in just 1 more move.</a:t>
            </a:r>
            <a:endParaRPr lang="en-US" altLang="en-US"/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4405314" y="3140076"/>
            <a:ext cx="1057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Goal State</a:t>
            </a:r>
            <a:endParaRPr lang="en-US" altLang="en-US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4325938" y="1370014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Current State</a:t>
            </a:r>
            <a:endParaRPr lang="en-US" altLang="en-US"/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2032000" y="6197600"/>
            <a:ext cx="4101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Notation:   </a:t>
            </a:r>
            <a:r>
              <a:rPr lang="en-US" altLang="en-US" i="1"/>
              <a:t>h</a:t>
            </a:r>
            <a:r>
              <a:rPr lang="en-US" altLang="en-US"/>
              <a:t>(n)            </a:t>
            </a:r>
            <a:r>
              <a:rPr lang="en-US" altLang="en-US" i="1"/>
              <a:t>h</a:t>
            </a:r>
            <a:r>
              <a:rPr lang="en-US" altLang="en-US"/>
              <a:t>(current state) = 1 </a:t>
            </a:r>
          </a:p>
        </p:txBody>
      </p:sp>
    </p:spTree>
    <p:extLst>
      <p:ext uri="{BB962C8B-B14F-4D97-AF65-F5344CB8AC3E}">
        <p14:creationId xmlns:p14="http://schemas.microsoft.com/office/powerpoint/2010/main" val="35644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4" name="Rectangle 110"/>
          <p:cNvSpPr>
            <a:spLocks noChangeArrowheads="1"/>
          </p:cNvSpPr>
          <p:nvPr/>
        </p:nvSpPr>
        <p:spPr bwMode="auto">
          <a:xfrm>
            <a:off x="1524000" y="77275"/>
            <a:ext cx="9144000" cy="7143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9163" y="-211138"/>
            <a:ext cx="7772400" cy="1143001"/>
          </a:xfrm>
        </p:spPr>
        <p:txBody>
          <a:bodyPr/>
          <a:lstStyle/>
          <a:p>
            <a:r>
              <a:rPr lang="en-US" altLang="en-US"/>
              <a:t>Heuristics for 8-puzzle II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00213" y="2400301"/>
            <a:ext cx="2114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000"/>
              <a:t>The </a:t>
            </a:r>
            <a:r>
              <a:rPr lang="en-US" altLang="en-US" sz="2000" b="1"/>
              <a:t>Manhattan Distance</a:t>
            </a:r>
            <a:r>
              <a:rPr lang="en-US" altLang="en-US" sz="2000"/>
              <a:t> (not including the blank)</a:t>
            </a:r>
            <a:endParaRPr lang="en-US" altLang="en-US"/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1757364" y="4567238"/>
            <a:ext cx="55451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In this case, only the “</a:t>
            </a:r>
            <a:r>
              <a:rPr lang="en-US" altLang="en-US" sz="2000" b="1"/>
              <a:t>3</a:t>
            </a:r>
            <a:r>
              <a:rPr lang="en-US" altLang="en-US" sz="2000"/>
              <a:t>”, “</a:t>
            </a:r>
            <a:r>
              <a:rPr lang="en-US" altLang="en-US" sz="2000" b="1"/>
              <a:t>8</a:t>
            </a:r>
            <a:r>
              <a:rPr lang="en-US" altLang="en-US" sz="2000"/>
              <a:t>” and “</a:t>
            </a:r>
            <a:r>
              <a:rPr lang="en-US" altLang="en-US" sz="2000" b="1"/>
              <a:t>1</a:t>
            </a:r>
            <a:r>
              <a:rPr lang="en-US" altLang="en-US" sz="2000"/>
              <a:t>” tiles are misplaced, by 2, 3, and 3 squares respectively,  so the heuristic function evaluates to 8.</a:t>
            </a:r>
          </a:p>
          <a:p>
            <a:r>
              <a:rPr lang="en-US" altLang="en-US">
                <a:solidFill>
                  <a:schemeClr val="folHlink"/>
                </a:solidFill>
              </a:rPr>
              <a:t>In other words, the heuristic is </a:t>
            </a:r>
            <a:r>
              <a:rPr lang="en-US" altLang="en-US" i="1">
                <a:solidFill>
                  <a:schemeClr val="folHlink"/>
                </a:solidFill>
              </a:rPr>
              <a:t>telling</a:t>
            </a:r>
            <a:r>
              <a:rPr lang="en-US" altLang="en-US">
                <a:solidFill>
                  <a:schemeClr val="folHlink"/>
                </a:solidFill>
              </a:rPr>
              <a:t> us, that it </a:t>
            </a:r>
            <a:r>
              <a:rPr lang="en-US" altLang="en-US" i="1">
                <a:solidFill>
                  <a:schemeClr val="folHlink"/>
                </a:solidFill>
              </a:rPr>
              <a:t>thinks</a:t>
            </a:r>
            <a:r>
              <a:rPr lang="en-US" altLang="en-US">
                <a:solidFill>
                  <a:schemeClr val="folHlink"/>
                </a:solidFill>
              </a:rPr>
              <a:t> a solution is available in just 8 more moves.</a:t>
            </a:r>
            <a:endParaRPr lang="en-US" altLang="en-US" sz="200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749800" y="1095375"/>
            <a:ext cx="1752600" cy="1524000"/>
            <a:chOff x="4320" y="528"/>
            <a:chExt cx="1104" cy="960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4320" y="52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4368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704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2</a:t>
              </a:r>
              <a:endParaRPr lang="en-US" altLang="en-US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5040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8</a:t>
              </a:r>
              <a:endParaRPr lang="en-US" altLang="en-US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368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4704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5</a:t>
              </a:r>
              <a:endParaRPr lang="en-US" altLang="en-US"/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5040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6</a:t>
              </a:r>
              <a:endParaRPr lang="en-US" altLang="en-US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4368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7</a:t>
              </a:r>
              <a:endParaRPr lang="en-US" altLang="en-US"/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704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1</a:t>
              </a:r>
              <a:endParaRPr lang="en-US" altLang="en-US"/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5040" y="1152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4749800" y="2840038"/>
            <a:ext cx="1752600" cy="1524000"/>
            <a:chOff x="4320" y="528"/>
            <a:chExt cx="1104" cy="960"/>
          </a:xfrm>
        </p:grpSpPr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4320" y="52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4368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1</a:t>
              </a:r>
              <a:endParaRPr lang="en-US" altLang="en-US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4704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2</a:t>
              </a:r>
              <a:endParaRPr lang="en-US" alt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5040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4368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4704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5</a:t>
              </a:r>
              <a:endParaRPr lang="en-US" altLang="en-US"/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5040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6</a:t>
              </a:r>
              <a:endParaRPr lang="en-US" altLang="en-US"/>
            </a:p>
          </p:txBody>
        </p:sp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4368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7</a:t>
              </a:r>
              <a:endParaRPr lang="en-US" altLang="en-US"/>
            </a:p>
          </p:txBody>
        </p:sp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4704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8</a:t>
              </a:r>
              <a:endParaRPr lang="en-US" altLang="en-US"/>
            </a:p>
          </p:txBody>
        </p:sp>
        <p:sp>
          <p:nvSpPr>
            <p:cNvPr id="6169" name="Text Box 25"/>
            <p:cNvSpPr txBox="1">
              <a:spLocks noChangeArrowheads="1"/>
            </p:cNvSpPr>
            <p:nvPr/>
          </p:nvSpPr>
          <p:spPr bwMode="auto">
            <a:xfrm>
              <a:off x="5040" y="1152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3875089" y="3222626"/>
            <a:ext cx="1057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Goal State</a:t>
            </a:r>
            <a:endParaRPr lang="en-US" altLang="en-US"/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3795713" y="1452564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Current State</a:t>
            </a:r>
            <a:endParaRPr lang="en-US" altLang="en-US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7489825" y="1012825"/>
            <a:ext cx="17526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7566025" y="1089025"/>
            <a:ext cx="5334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3</a:t>
            </a:r>
            <a:endParaRPr lang="en-US" altLang="en-US"/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8099425" y="1089025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8632825" y="1089025"/>
            <a:ext cx="5334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/>
              <a:t>3</a:t>
            </a:r>
            <a:endParaRPr lang="en-US" altLang="en-US"/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7566025" y="1546225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8099425" y="1546225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8632825" y="1546225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7566025" y="2003425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8099425" y="2003425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8632825" y="2003425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7489825" y="2622550"/>
            <a:ext cx="17526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7566025" y="2698750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8099425" y="2698750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8632825" y="2698750"/>
            <a:ext cx="5334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8</a:t>
            </a:r>
            <a:endParaRPr lang="en-US" altLang="en-US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7566025" y="3155950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8099425" y="3155950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8632825" y="3155950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566025" y="3613150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8099425" y="3613150"/>
            <a:ext cx="5334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/>
              <a:t>8</a:t>
            </a:r>
            <a:endParaRPr lang="en-US" altLang="en-US"/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8632825" y="3613150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32" name="Rectangle 88"/>
          <p:cNvSpPr>
            <a:spLocks noChangeArrowheads="1"/>
          </p:cNvSpPr>
          <p:nvPr/>
        </p:nvSpPr>
        <p:spPr bwMode="auto">
          <a:xfrm>
            <a:off x="7489825" y="4233863"/>
            <a:ext cx="17526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3" name="Text Box 89"/>
          <p:cNvSpPr txBox="1">
            <a:spLocks noChangeArrowheads="1"/>
          </p:cNvSpPr>
          <p:nvPr/>
        </p:nvSpPr>
        <p:spPr bwMode="auto">
          <a:xfrm>
            <a:off x="7566025" y="4310063"/>
            <a:ext cx="5334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/>
              <a:t>1</a:t>
            </a:r>
            <a:endParaRPr lang="en-US" altLang="en-US"/>
          </a:p>
        </p:txBody>
      </p:sp>
      <p:sp>
        <p:nvSpPr>
          <p:cNvPr id="6234" name="Text Box 90"/>
          <p:cNvSpPr txBox="1">
            <a:spLocks noChangeArrowheads="1"/>
          </p:cNvSpPr>
          <p:nvPr/>
        </p:nvSpPr>
        <p:spPr bwMode="auto">
          <a:xfrm>
            <a:off x="8099425" y="4310063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35" name="Text Box 91"/>
          <p:cNvSpPr txBox="1">
            <a:spLocks noChangeArrowheads="1"/>
          </p:cNvSpPr>
          <p:nvPr/>
        </p:nvSpPr>
        <p:spPr bwMode="auto">
          <a:xfrm>
            <a:off x="8632825" y="4310063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36" name="Text Box 92"/>
          <p:cNvSpPr txBox="1">
            <a:spLocks noChangeArrowheads="1"/>
          </p:cNvSpPr>
          <p:nvPr/>
        </p:nvSpPr>
        <p:spPr bwMode="auto">
          <a:xfrm>
            <a:off x="7566025" y="4767263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8099425" y="4767263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8632825" y="4767263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39" name="Text Box 95"/>
          <p:cNvSpPr txBox="1">
            <a:spLocks noChangeArrowheads="1"/>
          </p:cNvSpPr>
          <p:nvPr/>
        </p:nvSpPr>
        <p:spPr bwMode="auto">
          <a:xfrm>
            <a:off x="7566025" y="5224463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40" name="Text Box 96"/>
          <p:cNvSpPr txBox="1">
            <a:spLocks noChangeArrowheads="1"/>
          </p:cNvSpPr>
          <p:nvPr/>
        </p:nvSpPr>
        <p:spPr bwMode="auto">
          <a:xfrm>
            <a:off x="8099425" y="5224463"/>
            <a:ext cx="5334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8632825" y="5224463"/>
            <a:ext cx="5334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244" name="AutoShape 100"/>
          <p:cNvSpPr>
            <a:spLocks noChangeArrowheads="1"/>
          </p:cNvSpPr>
          <p:nvPr/>
        </p:nvSpPr>
        <p:spPr bwMode="auto">
          <a:xfrm>
            <a:off x="8202614" y="1201738"/>
            <a:ext cx="293687" cy="246062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5" name="AutoShape 101"/>
          <p:cNvSpPr>
            <a:spLocks noChangeArrowheads="1"/>
          </p:cNvSpPr>
          <p:nvPr/>
        </p:nvSpPr>
        <p:spPr bwMode="auto">
          <a:xfrm rot="16200000" flipV="1">
            <a:off x="8212139" y="4870451"/>
            <a:ext cx="293687" cy="246063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" name="AutoShape 102"/>
          <p:cNvSpPr>
            <a:spLocks noChangeArrowheads="1"/>
          </p:cNvSpPr>
          <p:nvPr/>
        </p:nvSpPr>
        <p:spPr bwMode="auto">
          <a:xfrm rot="-10800000">
            <a:off x="8189914" y="4459288"/>
            <a:ext cx="293687" cy="246062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" name="AutoShape 103"/>
          <p:cNvSpPr>
            <a:spLocks noChangeArrowheads="1"/>
          </p:cNvSpPr>
          <p:nvPr/>
        </p:nvSpPr>
        <p:spPr bwMode="auto">
          <a:xfrm rot="5400000">
            <a:off x="8201025" y="3271838"/>
            <a:ext cx="293688" cy="246062"/>
          </a:xfrm>
          <a:prstGeom prst="rightArrow">
            <a:avLst>
              <a:gd name="adj1" fmla="val 41935"/>
              <a:gd name="adj2" fmla="val 483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" name="AutoShape 104"/>
          <p:cNvSpPr>
            <a:spLocks noChangeArrowheads="1"/>
          </p:cNvSpPr>
          <p:nvPr/>
        </p:nvSpPr>
        <p:spPr bwMode="auto">
          <a:xfrm rot="10800000">
            <a:off x="8224839" y="2824163"/>
            <a:ext cx="293687" cy="246062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9251951" y="1655428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2 spaces</a:t>
            </a:r>
          </a:p>
        </p:txBody>
      </p: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9274176" y="3176588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 spaces</a:t>
            </a:r>
          </a:p>
        </p:txBody>
      </p:sp>
      <p:sp>
        <p:nvSpPr>
          <p:cNvPr id="6252" name="Text Box 108"/>
          <p:cNvSpPr txBox="1">
            <a:spLocks noChangeArrowheads="1"/>
          </p:cNvSpPr>
          <p:nvPr/>
        </p:nvSpPr>
        <p:spPr bwMode="auto">
          <a:xfrm>
            <a:off x="9261476" y="4751388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 spaces</a:t>
            </a:r>
          </a:p>
        </p:txBody>
      </p: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9309101" y="5621338"/>
            <a:ext cx="805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Total 8</a:t>
            </a:r>
          </a:p>
        </p:txBody>
      </p:sp>
      <p:sp>
        <p:nvSpPr>
          <p:cNvPr id="6255" name="Rectangle 111"/>
          <p:cNvSpPr>
            <a:spLocks noChangeArrowheads="1"/>
          </p:cNvSpPr>
          <p:nvPr/>
        </p:nvSpPr>
        <p:spPr bwMode="auto">
          <a:xfrm>
            <a:off x="1524000" y="6224588"/>
            <a:ext cx="9144000" cy="6334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" name="Text Box 112"/>
          <p:cNvSpPr txBox="1">
            <a:spLocks noChangeArrowheads="1"/>
          </p:cNvSpPr>
          <p:nvPr/>
        </p:nvSpPr>
        <p:spPr bwMode="auto">
          <a:xfrm>
            <a:off x="2090738" y="6248400"/>
            <a:ext cx="4101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Notation:   </a:t>
            </a:r>
            <a:r>
              <a:rPr lang="en-US" altLang="en-US" i="1"/>
              <a:t>h</a:t>
            </a:r>
            <a:r>
              <a:rPr lang="en-US" altLang="en-US"/>
              <a:t>(n)            </a:t>
            </a:r>
            <a:r>
              <a:rPr lang="en-US" altLang="en-US" i="1"/>
              <a:t>h</a:t>
            </a:r>
            <a:r>
              <a:rPr lang="en-US" altLang="en-US"/>
              <a:t>(current state) = 8 </a:t>
            </a:r>
          </a:p>
        </p:txBody>
      </p:sp>
    </p:spTree>
    <p:extLst>
      <p:ext uri="{BB962C8B-B14F-4D97-AF65-F5344CB8AC3E}">
        <p14:creationId xmlns:p14="http://schemas.microsoft.com/office/powerpoint/2010/main" val="30020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5607050" y="252413"/>
            <a:ext cx="4872038" cy="6386512"/>
            <a:chOff x="173" y="114"/>
            <a:chExt cx="3069" cy="402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114"/>
              <a:ext cx="2883" cy="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1238" y="252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5</a:t>
              </a:r>
              <a:endParaRPr lang="en-US" altLang="en-US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816" y="941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6</a:t>
              </a:r>
              <a:endParaRPr lang="en-US" altLang="en-US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675" y="941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691" y="1645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260" y="2341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4</a:t>
              </a:r>
              <a:endParaRPr lang="en-US" alt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119" y="2347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/>
                <a:t>2</a:t>
              </a:r>
              <a:endParaRPr lang="en-US" altLang="en-US"/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260" y="3015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</a:t>
              </a:r>
              <a:endParaRPr lang="en-US" alt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2157" y="3029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052" y="3037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  <a:endParaRPr lang="en-US" altLang="en-US"/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771" y="3726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0</a:t>
              </a:r>
              <a:endParaRPr lang="en-US" altLang="en-US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1690" y="3748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2</a:t>
              </a:r>
              <a:endParaRPr lang="en-US" altLang="en-US"/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773239" y="1143001"/>
            <a:ext cx="31146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We can use heuristics to guide “hill climbing” search. </a:t>
            </a:r>
          </a:p>
          <a:p>
            <a:endParaRPr lang="en-US" altLang="en-US"/>
          </a:p>
          <a:p>
            <a:r>
              <a:rPr lang="en-US" altLang="en-US"/>
              <a:t>In this example, the Manhattan Distance heuristic helps us quickly find a solution to the 8-puzzle.   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6391276" y="1150938"/>
            <a:ext cx="835025" cy="106362"/>
            <a:chOff x="3066" y="725"/>
            <a:chExt cx="526" cy="67"/>
          </a:xfrm>
        </p:grpSpPr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>
              <a:off x="3066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3399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7156451" y="3384551"/>
            <a:ext cx="835025" cy="106363"/>
            <a:chOff x="3066" y="725"/>
            <a:chExt cx="526" cy="67"/>
          </a:xfrm>
        </p:grpSpPr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H="1">
              <a:off x="3066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399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6415089" y="5595938"/>
            <a:ext cx="835025" cy="106362"/>
            <a:chOff x="3066" y="725"/>
            <a:chExt cx="526" cy="67"/>
          </a:xfrm>
        </p:grpSpPr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3066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3399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17" name="Group 25"/>
          <p:cNvGrpSpPr>
            <a:grpSpLocks/>
          </p:cNvGrpSpPr>
          <p:nvPr/>
        </p:nvGrpSpPr>
        <p:grpSpPr bwMode="auto">
          <a:xfrm>
            <a:off x="7178676" y="4479926"/>
            <a:ext cx="2092325" cy="125413"/>
            <a:chOff x="3066" y="725"/>
            <a:chExt cx="526" cy="67"/>
          </a:xfrm>
        </p:grpSpPr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>
              <a:off x="3066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3399" y="725"/>
              <a:ext cx="193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7508875" y="2244725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8248650" y="4454525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078038" y="4545999"/>
            <a:ext cx="288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bg2"/>
                </a:solidFill>
              </a:rPr>
              <a:t>But “hill climbing has a problem...”</a:t>
            </a:r>
            <a:endParaRPr lang="en-US" altLang="en-US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997951" y="161925"/>
            <a:ext cx="566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h</a:t>
            </a:r>
            <a:r>
              <a:rPr lang="en-US" altLang="en-US"/>
              <a:t>(n)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7862888" y="434975"/>
            <a:ext cx="11858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Why Humans Use Depth-First Search?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Example </a:t>
            </a:r>
            <a:r>
              <a:rPr lang="en-US" dirty="0"/>
              <a:t>1: Traversing a Maze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Example </a:t>
            </a:r>
            <a:r>
              <a:rPr lang="en-US" dirty="0"/>
              <a:t>2: Searching for a Gift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Implementing </a:t>
            </a:r>
            <a:r>
              <a:rPr lang="en-US" dirty="0"/>
              <a:t>Depth-First and Breadth-First 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Example:Web</a:t>
            </a:r>
            <a:r>
              <a:rPr lang="en-US" dirty="0" smtClean="0"/>
              <a:t> </a:t>
            </a:r>
            <a:r>
              <a:rPr lang="en-US" dirty="0" err="1"/>
              <a:t>Spidering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Depth-First </a:t>
            </a:r>
            <a:r>
              <a:rPr lang="en-US" dirty="0"/>
              <a:t>Iterative Deepening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/>
              <a:t>Heuristics for 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Informed </a:t>
            </a:r>
            <a:r>
              <a:rPr lang="en-US" dirty="0"/>
              <a:t>and Uninformed Methods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Choosing </a:t>
            </a:r>
            <a:r>
              <a:rPr lang="en-US" dirty="0"/>
              <a:t>a Good Heuristic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8-Puzzle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7" name="Group 71"/>
          <p:cNvGrpSpPr>
            <a:grpSpLocks/>
          </p:cNvGrpSpPr>
          <p:nvPr/>
        </p:nvGrpSpPr>
        <p:grpSpPr bwMode="auto">
          <a:xfrm>
            <a:off x="4627563" y="250825"/>
            <a:ext cx="5905500" cy="5829300"/>
            <a:chOff x="1796" y="136"/>
            <a:chExt cx="3720" cy="3672"/>
          </a:xfrm>
        </p:grpSpPr>
        <p:grpSp>
          <p:nvGrpSpPr>
            <p:cNvPr id="9281" name="Group 65"/>
            <p:cNvGrpSpPr>
              <a:grpSpLocks/>
            </p:cNvGrpSpPr>
            <p:nvPr/>
          </p:nvGrpSpPr>
          <p:grpSpPr bwMode="auto">
            <a:xfrm>
              <a:off x="1796" y="136"/>
              <a:ext cx="3460" cy="3672"/>
              <a:chOff x="2166" y="151"/>
              <a:chExt cx="3460" cy="3672"/>
            </a:xfrm>
          </p:grpSpPr>
          <p:grpSp>
            <p:nvGrpSpPr>
              <p:cNvPr id="9218" name="Group 2"/>
              <p:cNvGrpSpPr>
                <a:grpSpLocks/>
              </p:cNvGrpSpPr>
              <p:nvPr/>
            </p:nvGrpSpPr>
            <p:grpSpPr bwMode="auto">
              <a:xfrm>
                <a:off x="2951" y="151"/>
                <a:ext cx="1104" cy="960"/>
                <a:chOff x="4320" y="528"/>
                <a:chExt cx="1104" cy="960"/>
              </a:xfrm>
            </p:grpSpPr>
            <p:sp>
              <p:nvSpPr>
                <p:cNvPr id="9219" name="Rectangle 3"/>
                <p:cNvSpPr>
                  <a:spLocks noChangeArrowheads="1"/>
                </p:cNvSpPr>
                <p:nvPr/>
              </p:nvSpPr>
              <p:spPr bwMode="auto">
                <a:xfrm>
                  <a:off x="4320" y="528"/>
                  <a:ext cx="1104" cy="96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68" y="576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1</a:t>
                  </a:r>
                  <a:endParaRPr lang="en-US" altLang="en-US"/>
                </a:p>
              </p:txBody>
            </p:sp>
            <p:sp>
              <p:nvSpPr>
                <p:cNvPr id="922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704" y="576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  <a:endParaRPr lang="en-US" altLang="en-US"/>
                </a:p>
              </p:txBody>
            </p:sp>
            <p:sp>
              <p:nvSpPr>
                <p:cNvPr id="92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040" y="576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3</a:t>
                  </a:r>
                  <a:endParaRPr lang="en-US" altLang="en-US"/>
                </a:p>
              </p:txBody>
            </p:sp>
            <p:sp>
              <p:nvSpPr>
                <p:cNvPr id="92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68" y="864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4</a:t>
                  </a:r>
                  <a:endParaRPr lang="en-US" altLang="en-US"/>
                </a:p>
              </p:txBody>
            </p:sp>
            <p:sp>
              <p:nvSpPr>
                <p:cNvPr id="922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704" y="864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5</a:t>
                  </a:r>
                  <a:endParaRPr lang="en-US" altLang="en-US"/>
                </a:p>
              </p:txBody>
            </p:sp>
            <p:sp>
              <p:nvSpPr>
                <p:cNvPr id="922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040" y="864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8</a:t>
                  </a:r>
                  <a:endParaRPr lang="en-US" altLang="en-US"/>
                </a:p>
              </p:txBody>
            </p:sp>
            <p:sp>
              <p:nvSpPr>
                <p:cNvPr id="92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68" y="1152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6</a:t>
                  </a:r>
                  <a:endParaRPr lang="en-US" altLang="en-US"/>
                </a:p>
              </p:txBody>
            </p:sp>
            <p:sp>
              <p:nvSpPr>
                <p:cNvPr id="922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04" y="1152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7</a:t>
                  </a:r>
                  <a:endParaRPr lang="en-US" altLang="en-US"/>
                </a:p>
              </p:txBody>
            </p:sp>
            <p:sp>
              <p:nvSpPr>
                <p:cNvPr id="92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40" y="1152"/>
                  <a:ext cx="336" cy="23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altLang="en-US"/>
                </a:p>
              </p:txBody>
            </p:sp>
          </p:grpSp>
          <p:grpSp>
            <p:nvGrpSpPr>
              <p:cNvPr id="9263" name="Group 47"/>
              <p:cNvGrpSpPr>
                <a:grpSpLocks/>
              </p:cNvGrpSpPr>
              <p:nvPr/>
            </p:nvGrpSpPr>
            <p:grpSpPr bwMode="auto">
              <a:xfrm>
                <a:off x="3722" y="1469"/>
                <a:ext cx="1104" cy="960"/>
                <a:chOff x="3722" y="1477"/>
                <a:chExt cx="1104" cy="960"/>
              </a:xfrm>
            </p:grpSpPr>
            <p:sp>
              <p:nvSpPr>
                <p:cNvPr id="9230" name="Rectangle 14"/>
                <p:cNvSpPr>
                  <a:spLocks noChangeArrowheads="1"/>
                </p:cNvSpPr>
                <p:nvPr/>
              </p:nvSpPr>
              <p:spPr bwMode="auto">
                <a:xfrm>
                  <a:off x="3722" y="1477"/>
                  <a:ext cx="1104" cy="96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770" y="1525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1</a:t>
                  </a:r>
                  <a:endParaRPr lang="en-US" altLang="en-US"/>
                </a:p>
              </p:txBody>
            </p:sp>
            <p:sp>
              <p:nvSpPr>
                <p:cNvPr id="92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106" y="1525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  <a:endParaRPr lang="en-US" altLang="en-US"/>
                </a:p>
              </p:txBody>
            </p:sp>
            <p:sp>
              <p:nvSpPr>
                <p:cNvPr id="92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442" y="1525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3</a:t>
                  </a:r>
                  <a:endParaRPr lang="en-US" altLang="en-US"/>
                </a:p>
              </p:txBody>
            </p:sp>
            <p:sp>
              <p:nvSpPr>
                <p:cNvPr id="92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70" y="1813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4</a:t>
                  </a:r>
                  <a:endParaRPr lang="en-US" altLang="en-US"/>
                </a:p>
              </p:txBody>
            </p:sp>
            <p:sp>
              <p:nvSpPr>
                <p:cNvPr id="92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06" y="1813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5</a:t>
                  </a:r>
                  <a:endParaRPr lang="en-US" altLang="en-US"/>
                </a:p>
              </p:txBody>
            </p:sp>
            <p:sp>
              <p:nvSpPr>
                <p:cNvPr id="92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442" y="1813"/>
                  <a:ext cx="336" cy="23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altLang="en-US"/>
                </a:p>
              </p:txBody>
            </p:sp>
            <p:sp>
              <p:nvSpPr>
                <p:cNvPr id="92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70" y="210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6</a:t>
                  </a:r>
                  <a:endParaRPr lang="en-US" altLang="en-US"/>
                </a:p>
              </p:txBody>
            </p:sp>
            <p:sp>
              <p:nvSpPr>
                <p:cNvPr id="923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106" y="210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7</a:t>
                  </a:r>
                  <a:endParaRPr lang="en-US" altLang="en-US"/>
                </a:p>
              </p:txBody>
            </p:sp>
            <p:sp>
              <p:nvSpPr>
                <p:cNvPr id="92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42" y="210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8</a:t>
                  </a:r>
                  <a:endParaRPr lang="en-US" altLang="en-US"/>
                </a:p>
              </p:txBody>
            </p:sp>
          </p:grpSp>
          <p:grpSp>
            <p:nvGrpSpPr>
              <p:cNvPr id="9262" name="Group 46"/>
              <p:cNvGrpSpPr>
                <a:grpSpLocks/>
              </p:cNvGrpSpPr>
              <p:nvPr/>
            </p:nvGrpSpPr>
            <p:grpSpPr bwMode="auto">
              <a:xfrm>
                <a:off x="2166" y="1469"/>
                <a:ext cx="1104" cy="960"/>
                <a:chOff x="2166" y="1469"/>
                <a:chExt cx="1104" cy="960"/>
              </a:xfrm>
            </p:grpSpPr>
            <p:sp>
              <p:nvSpPr>
                <p:cNvPr id="9241" name="Rectangle 25"/>
                <p:cNvSpPr>
                  <a:spLocks noChangeArrowheads="1"/>
                </p:cNvSpPr>
                <p:nvPr/>
              </p:nvSpPr>
              <p:spPr bwMode="auto">
                <a:xfrm>
                  <a:off x="2166" y="1469"/>
                  <a:ext cx="1104" cy="96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214" y="151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1</a:t>
                  </a:r>
                  <a:endParaRPr lang="en-US" altLang="en-US"/>
                </a:p>
              </p:txBody>
            </p:sp>
            <p:sp>
              <p:nvSpPr>
                <p:cNvPr id="92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50" y="151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  <a:endParaRPr lang="en-US" altLang="en-US"/>
                </a:p>
              </p:txBody>
            </p:sp>
            <p:sp>
              <p:nvSpPr>
                <p:cNvPr id="924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86" y="151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3</a:t>
                  </a:r>
                  <a:endParaRPr lang="en-US" altLang="en-US"/>
                </a:p>
              </p:txBody>
            </p:sp>
            <p:sp>
              <p:nvSpPr>
                <p:cNvPr id="92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14" y="1805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4</a:t>
                  </a:r>
                  <a:endParaRPr lang="en-US" altLang="en-US"/>
                </a:p>
              </p:txBody>
            </p:sp>
            <p:sp>
              <p:nvSpPr>
                <p:cNvPr id="92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550" y="1805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5</a:t>
                  </a:r>
                  <a:endParaRPr lang="en-US" altLang="en-US"/>
                </a:p>
              </p:txBody>
            </p:sp>
            <p:sp>
              <p:nvSpPr>
                <p:cNvPr id="92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886" y="1805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8</a:t>
                  </a:r>
                  <a:endParaRPr lang="en-US" altLang="en-US"/>
                </a:p>
              </p:txBody>
            </p:sp>
            <p:sp>
              <p:nvSpPr>
                <p:cNvPr id="92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14" y="2093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6</a:t>
                  </a:r>
                  <a:endParaRPr lang="en-US" altLang="en-US"/>
                </a:p>
              </p:txBody>
            </p:sp>
            <p:sp>
              <p:nvSpPr>
                <p:cNvPr id="92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50" y="2093"/>
                  <a:ext cx="336" cy="23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altLang="en-US"/>
                </a:p>
              </p:txBody>
            </p:sp>
            <p:sp>
              <p:nvSpPr>
                <p:cNvPr id="92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886" y="2093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7</a:t>
                  </a:r>
                  <a:endParaRPr lang="en-US" altLang="en-US"/>
                </a:p>
              </p:txBody>
            </p:sp>
          </p:grpSp>
          <p:grpSp>
            <p:nvGrpSpPr>
              <p:cNvPr id="9275" name="Group 59"/>
              <p:cNvGrpSpPr>
                <a:grpSpLocks/>
              </p:cNvGrpSpPr>
              <p:nvPr/>
            </p:nvGrpSpPr>
            <p:grpSpPr bwMode="auto">
              <a:xfrm>
                <a:off x="2989" y="2863"/>
                <a:ext cx="1104" cy="960"/>
                <a:chOff x="2730" y="2893"/>
                <a:chExt cx="1104" cy="960"/>
              </a:xfrm>
            </p:grpSpPr>
            <p:sp>
              <p:nvSpPr>
                <p:cNvPr id="9252" name="Rectangle 36"/>
                <p:cNvSpPr>
                  <a:spLocks noChangeArrowheads="1"/>
                </p:cNvSpPr>
                <p:nvPr/>
              </p:nvSpPr>
              <p:spPr bwMode="auto">
                <a:xfrm>
                  <a:off x="2730" y="2893"/>
                  <a:ext cx="1104" cy="96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778" y="294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1</a:t>
                  </a:r>
                  <a:endParaRPr lang="en-US" altLang="en-US"/>
                </a:p>
              </p:txBody>
            </p:sp>
            <p:sp>
              <p:nvSpPr>
                <p:cNvPr id="92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14" y="294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  <a:endParaRPr lang="en-US" altLang="en-US"/>
                </a:p>
              </p:txBody>
            </p:sp>
            <p:sp>
              <p:nvSpPr>
                <p:cNvPr id="925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50" y="294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3</a:t>
                  </a:r>
                  <a:endParaRPr lang="en-US" altLang="en-US"/>
                </a:p>
              </p:txBody>
            </p:sp>
            <p:sp>
              <p:nvSpPr>
                <p:cNvPr id="925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778" y="3229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4</a:t>
                  </a:r>
                  <a:endParaRPr lang="en-US" altLang="en-US"/>
                </a:p>
              </p:txBody>
            </p:sp>
            <p:sp>
              <p:nvSpPr>
                <p:cNvPr id="925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114" y="3229"/>
                  <a:ext cx="336" cy="23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altLang="en-US"/>
                </a:p>
              </p:txBody>
            </p:sp>
            <p:sp>
              <p:nvSpPr>
                <p:cNvPr id="925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450" y="3229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5</a:t>
                  </a:r>
                  <a:endParaRPr lang="en-US" altLang="en-US"/>
                </a:p>
              </p:txBody>
            </p:sp>
            <p:sp>
              <p:nvSpPr>
                <p:cNvPr id="925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778" y="351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6</a:t>
                  </a:r>
                  <a:endParaRPr lang="en-US" altLang="en-US"/>
                </a:p>
              </p:txBody>
            </p:sp>
            <p:sp>
              <p:nvSpPr>
                <p:cNvPr id="926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114" y="351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7</a:t>
                  </a:r>
                  <a:endParaRPr lang="en-US" altLang="en-US"/>
                </a:p>
              </p:txBody>
            </p:sp>
            <p:sp>
              <p:nvSpPr>
                <p:cNvPr id="926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450" y="351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8</a:t>
                  </a:r>
                  <a:endParaRPr lang="en-US" altLang="en-US"/>
                </a:p>
              </p:txBody>
            </p:sp>
          </p:grpSp>
          <p:grpSp>
            <p:nvGrpSpPr>
              <p:cNvPr id="9276" name="Group 60"/>
              <p:cNvGrpSpPr>
                <a:grpSpLocks/>
              </p:cNvGrpSpPr>
              <p:nvPr/>
            </p:nvGrpSpPr>
            <p:grpSpPr bwMode="auto">
              <a:xfrm>
                <a:off x="4522" y="2863"/>
                <a:ext cx="1104" cy="960"/>
                <a:chOff x="4263" y="2863"/>
                <a:chExt cx="1104" cy="960"/>
              </a:xfrm>
            </p:grpSpPr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auto">
                <a:xfrm>
                  <a:off x="4263" y="2863"/>
                  <a:ext cx="1104" cy="96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311" y="291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1</a:t>
                  </a:r>
                  <a:endParaRPr lang="en-US" altLang="en-US"/>
                </a:p>
              </p:txBody>
            </p:sp>
            <p:sp>
              <p:nvSpPr>
                <p:cNvPr id="92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647" y="2911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  <a:endParaRPr lang="en-US" altLang="en-US"/>
                </a:p>
              </p:txBody>
            </p:sp>
            <p:sp>
              <p:nvSpPr>
                <p:cNvPr id="926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983" y="2911"/>
                  <a:ext cx="336" cy="23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altLang="en-US"/>
                </a:p>
              </p:txBody>
            </p:sp>
            <p:sp>
              <p:nvSpPr>
                <p:cNvPr id="926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11" y="3199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4</a:t>
                  </a:r>
                  <a:endParaRPr lang="en-US" altLang="en-US"/>
                </a:p>
              </p:txBody>
            </p:sp>
            <p:sp>
              <p:nvSpPr>
                <p:cNvPr id="927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647" y="3199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5</a:t>
                  </a:r>
                  <a:endParaRPr lang="en-US" altLang="en-US"/>
                </a:p>
              </p:txBody>
            </p:sp>
            <p:sp>
              <p:nvSpPr>
                <p:cNvPr id="927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983" y="3199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3</a:t>
                  </a:r>
                  <a:endParaRPr lang="en-US" altLang="en-US"/>
                </a:p>
              </p:txBody>
            </p:sp>
            <p:sp>
              <p:nvSpPr>
                <p:cNvPr id="927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311" y="348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6</a:t>
                  </a:r>
                  <a:endParaRPr lang="en-US" altLang="en-US"/>
                </a:p>
              </p:txBody>
            </p:sp>
            <p:sp>
              <p:nvSpPr>
                <p:cNvPr id="927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647" y="348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7</a:t>
                  </a:r>
                  <a:endParaRPr lang="en-US" altLang="en-US"/>
                </a:p>
              </p:txBody>
            </p:sp>
            <p:sp>
              <p:nvSpPr>
                <p:cNvPr id="927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983" y="3487"/>
                  <a:ext cx="336" cy="233"/>
                </a:xfrm>
                <a:prstGeom prst="rect">
                  <a:avLst/>
                </a:prstGeom>
                <a:solidFill>
                  <a:srgbClr val="EAEAEA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1"/>
                    <a:t>8</a:t>
                  </a:r>
                  <a:endParaRPr lang="en-US" altLang="en-US"/>
                </a:p>
              </p:txBody>
            </p:sp>
          </p:grp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H="1">
                <a:off x="2815" y="1185"/>
                <a:ext cx="525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>
                <a:off x="3652" y="1192"/>
                <a:ext cx="525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 flipH="1">
                <a:off x="3615" y="2511"/>
                <a:ext cx="502" cy="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>
                <a:off x="4437" y="2504"/>
                <a:ext cx="487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2" name="Text Box 66"/>
            <p:cNvSpPr txBox="1">
              <a:spLocks noChangeArrowheads="1"/>
            </p:cNvSpPr>
            <p:nvPr/>
          </p:nvSpPr>
          <p:spPr bwMode="auto">
            <a:xfrm>
              <a:off x="3742" y="410"/>
              <a:ext cx="2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/>
                <a:t>6</a:t>
              </a:r>
              <a:endParaRPr lang="en-US" altLang="en-US"/>
            </a:p>
          </p:txBody>
        </p:sp>
        <p:sp>
          <p:nvSpPr>
            <p:cNvPr id="9283" name="Text Box 67"/>
            <p:cNvSpPr txBox="1">
              <a:spLocks noChangeArrowheads="1"/>
            </p:cNvSpPr>
            <p:nvPr/>
          </p:nvSpPr>
          <p:spPr bwMode="auto">
            <a:xfrm>
              <a:off x="2912" y="1743"/>
              <a:ext cx="2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/>
                <a:t>7</a:t>
              </a:r>
              <a:endParaRPr lang="en-US" altLang="en-US"/>
            </a:p>
          </p:txBody>
        </p:sp>
        <p:sp>
          <p:nvSpPr>
            <p:cNvPr id="9284" name="Text Box 68"/>
            <p:cNvSpPr txBox="1">
              <a:spLocks noChangeArrowheads="1"/>
            </p:cNvSpPr>
            <p:nvPr/>
          </p:nvSpPr>
          <p:spPr bwMode="auto">
            <a:xfrm>
              <a:off x="4475" y="1728"/>
              <a:ext cx="2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/>
                <a:t>5</a:t>
              </a:r>
              <a:endParaRPr lang="en-US" altLang="en-US"/>
            </a:p>
          </p:txBody>
        </p:sp>
        <p:sp>
          <p:nvSpPr>
            <p:cNvPr id="9285" name="Text Box 69"/>
            <p:cNvSpPr txBox="1">
              <a:spLocks noChangeArrowheads="1"/>
            </p:cNvSpPr>
            <p:nvPr/>
          </p:nvSpPr>
          <p:spPr bwMode="auto">
            <a:xfrm>
              <a:off x="3728" y="3120"/>
              <a:ext cx="2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/>
                <a:t>6</a:t>
              </a:r>
              <a:endParaRPr lang="en-US" altLang="en-US"/>
            </a:p>
          </p:txBody>
        </p:sp>
        <p:sp>
          <p:nvSpPr>
            <p:cNvPr id="9286" name="Text Box 70"/>
            <p:cNvSpPr txBox="1">
              <a:spLocks noChangeArrowheads="1"/>
            </p:cNvSpPr>
            <p:nvPr/>
          </p:nvSpPr>
          <p:spPr bwMode="auto">
            <a:xfrm>
              <a:off x="5252" y="3120"/>
              <a:ext cx="2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/>
                <a:t>6</a:t>
              </a:r>
              <a:endParaRPr lang="en-US" altLang="en-US"/>
            </a:p>
          </p:txBody>
        </p:sp>
      </p:grp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1736726" y="774700"/>
            <a:ext cx="21812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In this example, hill climbing does not work!</a:t>
            </a:r>
          </a:p>
          <a:p>
            <a:endParaRPr lang="en-US" altLang="en-US"/>
          </a:p>
          <a:p>
            <a:r>
              <a:rPr lang="en-US" altLang="en-US"/>
              <a:t>All the nodes on the fringe are taking a step “backwards”</a:t>
            </a:r>
          </a:p>
          <a:p>
            <a:r>
              <a:rPr lang="en-US" altLang="en-US"/>
              <a:t>(local minima)</a:t>
            </a:r>
          </a:p>
          <a:p>
            <a:endParaRPr lang="en-US" altLang="en-US"/>
          </a:p>
          <a:p>
            <a:r>
              <a:rPr lang="en-US" altLang="en-US"/>
              <a:t>Note that this puzzle </a:t>
            </a:r>
            <a:r>
              <a:rPr lang="en-US" altLang="en-US" i="1"/>
              <a:t>is</a:t>
            </a:r>
            <a:r>
              <a:rPr lang="en-US" altLang="en-US"/>
              <a:t> solvable in just 12 more steps.</a:t>
            </a:r>
          </a:p>
        </p:txBody>
      </p:sp>
      <p:sp>
        <p:nvSpPr>
          <p:cNvPr id="9289" name="Rectangle 73"/>
          <p:cNvSpPr>
            <a:spLocks noChangeArrowheads="1"/>
          </p:cNvSpPr>
          <p:nvPr/>
        </p:nvSpPr>
        <p:spPr bwMode="auto">
          <a:xfrm>
            <a:off x="9409114" y="369888"/>
            <a:ext cx="77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/>
              <a:t>h</a:t>
            </a:r>
            <a:r>
              <a:rPr lang="en-US" altLang="en-US" sz="2800"/>
              <a:t>(n)</a:t>
            </a:r>
            <a:endParaRPr lang="en-US" altLang="en-US"/>
          </a:p>
        </p:txBody>
      </p:sp>
      <p:sp>
        <p:nvSpPr>
          <p:cNvPr id="9290" name="Line 74"/>
          <p:cNvSpPr>
            <a:spLocks noChangeShapeType="1"/>
          </p:cNvSpPr>
          <p:nvPr/>
        </p:nvSpPr>
        <p:spPr bwMode="auto">
          <a:xfrm flipH="1">
            <a:off x="8461376" y="741363"/>
            <a:ext cx="98742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0538" y="416913"/>
            <a:ext cx="6978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MyriadMM-700--400-"/>
              </a:rPr>
              <a:t>Hill Climbing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52863" y="2298032"/>
            <a:ext cx="8181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Hill climbing </a:t>
            </a:r>
            <a:r>
              <a:rPr lang="en-US" dirty="0"/>
              <a:t>is an example of an </a:t>
            </a:r>
            <a:r>
              <a:rPr lang="en-US" b="1" dirty="0"/>
              <a:t>informed </a:t>
            </a:r>
            <a:r>
              <a:rPr lang="en-US" dirty="0"/>
              <a:t>search method because it uses</a:t>
            </a:r>
          </a:p>
          <a:p>
            <a:r>
              <a:rPr lang="en-US" dirty="0"/>
              <a:t>information about the search space to search in a reasonably efficient manner.</a:t>
            </a:r>
          </a:p>
          <a:p>
            <a:r>
              <a:rPr lang="en-US" dirty="0"/>
              <a:t>If you try to climb a mountain in fog with an altimeter but no map,</a:t>
            </a:r>
          </a:p>
          <a:p>
            <a:r>
              <a:rPr lang="en-US" dirty="0"/>
              <a:t>you might use the hill climbing Generate and Test approach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3758" y="11021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etterGothic12PitchBT-Roman"/>
              </a:rPr>
              <a:t>Function </a:t>
            </a:r>
            <a:r>
              <a:rPr lang="en-US" b="1" dirty="0">
                <a:latin typeface="LetterGothic12PitchBT-Bold"/>
              </a:rPr>
              <a:t>hill </a:t>
            </a:r>
            <a:r>
              <a:rPr lang="en-US" dirty="0">
                <a:latin typeface="LetterGothic12PitchBT-Roman"/>
              </a:rPr>
              <a:t>()</a:t>
            </a:r>
          </a:p>
          <a:p>
            <a:r>
              <a:rPr lang="en-US" dirty="0">
                <a:latin typeface="LetterGothic12PitchBT-Roman"/>
              </a:rPr>
              <a:t>{</a:t>
            </a:r>
          </a:p>
          <a:p>
            <a:r>
              <a:rPr lang="en-US" dirty="0">
                <a:latin typeface="LetterGothic12PitchBT-Roman"/>
              </a:rPr>
              <a:t>queue = []; // initialize an empty queue</a:t>
            </a:r>
          </a:p>
          <a:p>
            <a:r>
              <a:rPr lang="en-US" dirty="0">
                <a:latin typeface="LetterGothic12PitchBT-Roman"/>
              </a:rPr>
              <a:t>state = </a:t>
            </a:r>
            <a:r>
              <a:rPr lang="en-US" dirty="0" err="1">
                <a:latin typeface="LetterGothic12PitchBT-Roman"/>
              </a:rPr>
              <a:t>root_node</a:t>
            </a:r>
            <a:r>
              <a:rPr lang="en-US" dirty="0">
                <a:latin typeface="LetterGothic12PitchBT-Roman"/>
              </a:rPr>
              <a:t>; // initialize the start state</a:t>
            </a:r>
          </a:p>
          <a:p>
            <a:r>
              <a:rPr lang="en-US" dirty="0">
                <a:latin typeface="LetterGothic12PitchBT-Roman"/>
              </a:rPr>
              <a:t>while (true)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3758" y="246064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etterGothic12PitchBT-Roman"/>
              </a:rPr>
              <a:t>{</a:t>
            </a:r>
          </a:p>
          <a:p>
            <a:r>
              <a:rPr lang="en-US" dirty="0">
                <a:latin typeface="LetterGothic12PitchBT-Roman"/>
              </a:rPr>
              <a:t>if </a:t>
            </a:r>
            <a:r>
              <a:rPr lang="en-US" dirty="0" err="1">
                <a:latin typeface="LetterGothic12PitchBT-Roman"/>
              </a:rPr>
              <a:t>is_goal</a:t>
            </a:r>
            <a:r>
              <a:rPr lang="en-US" dirty="0">
                <a:latin typeface="LetterGothic12PitchBT-Roman"/>
              </a:rPr>
              <a:t> (state)</a:t>
            </a:r>
          </a:p>
          <a:p>
            <a:r>
              <a:rPr lang="en-US" dirty="0">
                <a:latin typeface="LetterGothic12PitchBT-Roman"/>
              </a:rPr>
              <a:t>then return SUCCESS</a:t>
            </a:r>
          </a:p>
          <a:p>
            <a:r>
              <a:rPr lang="en-US" dirty="0">
                <a:latin typeface="LetterGothic12PitchBT-Roman"/>
              </a:rPr>
              <a:t>else</a:t>
            </a:r>
          </a:p>
          <a:p>
            <a:r>
              <a:rPr lang="en-US" dirty="0">
                <a:latin typeface="LetterGothic12PitchBT-Roman"/>
              </a:rPr>
              <a:t>{</a:t>
            </a:r>
          </a:p>
          <a:p>
            <a:r>
              <a:rPr lang="en-US" dirty="0">
                <a:latin typeface="LetterGothic12PitchBT-Roman"/>
              </a:rPr>
              <a:t>sort (successors (state));</a:t>
            </a:r>
          </a:p>
          <a:p>
            <a:r>
              <a:rPr lang="en-US" dirty="0" err="1">
                <a:latin typeface="LetterGothic12PitchBT-Roman"/>
              </a:rPr>
              <a:t>add_to_front_of_queue</a:t>
            </a:r>
            <a:r>
              <a:rPr lang="en-US" dirty="0">
                <a:latin typeface="LetterGothic12PitchBT-Roman"/>
              </a:rPr>
              <a:t> (successors (state));</a:t>
            </a:r>
          </a:p>
          <a:p>
            <a:r>
              <a:rPr lang="en-US" dirty="0">
                <a:latin typeface="LetterGothic12PitchBT-Roman"/>
              </a:rPr>
              <a:t>}</a:t>
            </a:r>
          </a:p>
          <a:p>
            <a:r>
              <a:rPr lang="en-US" dirty="0">
                <a:latin typeface="LetterGothic12PitchBT-Roman"/>
              </a:rPr>
              <a:t>if queue == []</a:t>
            </a:r>
          </a:p>
          <a:p>
            <a:r>
              <a:rPr lang="en-US" dirty="0">
                <a:latin typeface="LetterGothic12PitchBT-Roman"/>
              </a:rPr>
              <a:t>then report FAILURE;</a:t>
            </a:r>
          </a:p>
          <a:p>
            <a:r>
              <a:rPr lang="en-US" dirty="0">
                <a:latin typeface="LetterGothic12PitchBT-Roman"/>
              </a:rPr>
              <a:t>state = queue [0]; // state = first item in queue</a:t>
            </a:r>
          </a:p>
          <a:p>
            <a:r>
              <a:rPr lang="en-US" dirty="0" err="1">
                <a:latin typeface="LetterGothic12PitchBT-Roman"/>
              </a:rPr>
              <a:t>remove_first_item_from</a:t>
            </a:r>
            <a:r>
              <a:rPr lang="en-US" dirty="0">
                <a:latin typeface="LetterGothic12PitchBT-Roman"/>
              </a:rPr>
              <a:t> (queue);</a:t>
            </a:r>
          </a:p>
          <a:p>
            <a:r>
              <a:rPr lang="en-US" dirty="0">
                <a:latin typeface="LetterGothic12PitchBT-Roman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37347" y="975972"/>
            <a:ext cx="8454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inion-Regular"/>
              </a:rPr>
              <a:t>This algorithm thus searches the tree in a depth-first manner, at each step</a:t>
            </a:r>
          </a:p>
          <a:p>
            <a:r>
              <a:rPr lang="en-US" dirty="0">
                <a:latin typeface="Minion-Regular"/>
              </a:rPr>
              <a:t>choosing paths that appear to be most likely to lead to the goal.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09" y="1827351"/>
            <a:ext cx="8273782" cy="39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" y="439950"/>
            <a:ext cx="7231416" cy="537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95" y="1041166"/>
            <a:ext cx="5258226" cy="35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72" y="748851"/>
            <a:ext cx="5928458" cy="5360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222" y="1477291"/>
            <a:ext cx="4527778" cy="34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5705" y="508036"/>
            <a:ext cx="5366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Best first search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32586" y="1867437"/>
            <a:ext cx="8500056" cy="103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99" y="1325429"/>
            <a:ext cx="9939390" cy="1366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51" y="3038488"/>
            <a:ext cx="10231799" cy="12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53" y="418430"/>
            <a:ext cx="5830736" cy="2700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728" y="2728360"/>
            <a:ext cx="6384493" cy="27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5" y="-789070"/>
            <a:ext cx="7329137" cy="7442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00" y="1041167"/>
            <a:ext cx="4406750" cy="29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a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4862" y="950494"/>
            <a:ext cx="49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Beam search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84101" y="1880313"/>
            <a:ext cx="902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Beam search </a:t>
            </a:r>
            <a:r>
              <a:rPr lang="en-US" sz="2400" dirty="0"/>
              <a:t>is a form of breadth-first search that employs a heuristic, </a:t>
            </a:r>
            <a:r>
              <a:rPr lang="en-US" sz="2400" dirty="0" smtClean="0"/>
              <a:t>as seen </a:t>
            </a:r>
            <a:r>
              <a:rPr lang="en-US" sz="2400" dirty="0"/>
              <a:t>with hill climbing and best-first search.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4101" y="2781838"/>
            <a:ext cx="8718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Beam search works using </a:t>
            </a:r>
            <a:r>
              <a:rPr lang="en-US" sz="2400" dirty="0" smtClean="0"/>
              <a:t>a threshold </a:t>
            </a:r>
            <a:r>
              <a:rPr lang="en-US" sz="2400" dirty="0"/>
              <a:t>so that only the best few paths are followed downward at </a:t>
            </a:r>
            <a:r>
              <a:rPr lang="en-US" sz="2400" dirty="0" smtClean="0"/>
              <a:t>each level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method is very efficient in memory usage and would be </a:t>
            </a:r>
            <a:r>
              <a:rPr lang="en-US" sz="2400" dirty="0" smtClean="0"/>
              <a:t>particularly useful </a:t>
            </a:r>
            <a:r>
              <a:rPr lang="en-US" sz="2400" dirty="0"/>
              <a:t>for exploring a search space that had a very high branching </a:t>
            </a:r>
            <a:r>
              <a:rPr lang="en-US" sz="2400" dirty="0" smtClean="0"/>
              <a:t>factor (</a:t>
            </a:r>
            <a:r>
              <a:rPr lang="en-US" sz="2400" dirty="0"/>
              <a:t>such as in game trees for games, such as Go or Chess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It has </a:t>
            </a:r>
            <a:r>
              <a:rPr lang="en-US" sz="2400" dirty="0" smtClean="0"/>
              <a:t>the disadvantage </a:t>
            </a:r>
            <a:r>
              <a:rPr lang="en-US" sz="2400" dirty="0"/>
              <a:t>of not exhaustively searching the entire tree and so may fail </a:t>
            </a:r>
            <a:r>
              <a:rPr lang="en-US" sz="2400" dirty="0" smtClean="0"/>
              <a:t>to ever </a:t>
            </a:r>
            <a:r>
              <a:rPr lang="en-US" sz="2400" dirty="0"/>
              <a:t>find a goal node.</a:t>
            </a:r>
          </a:p>
        </p:txBody>
      </p:sp>
    </p:spTree>
    <p:extLst>
      <p:ext uri="{BB962C8B-B14F-4D97-AF65-F5344CB8AC3E}">
        <p14:creationId xmlns:p14="http://schemas.microsoft.com/office/powerpoint/2010/main" val="1745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188" y="518049"/>
            <a:ext cx="6221623" cy="5027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005" y="5699257"/>
            <a:ext cx="7263990" cy="6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43" y="388023"/>
            <a:ext cx="8244769" cy="55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6" y="225635"/>
            <a:ext cx="5214167" cy="5973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358" y="1041166"/>
            <a:ext cx="5258226" cy="35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3498" y="643944"/>
            <a:ext cx="784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Uniform Cost Search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0765" y="1867436"/>
            <a:ext cx="9775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Uniform cost search </a:t>
            </a:r>
            <a:r>
              <a:rPr lang="en-US" sz="2800" dirty="0"/>
              <a:t>(or </a:t>
            </a:r>
            <a:r>
              <a:rPr lang="en-US" sz="2800" b="1" dirty="0"/>
              <a:t>Branch and Bound</a:t>
            </a:r>
            <a:r>
              <a:rPr lang="en-US" sz="2800" dirty="0"/>
              <a:t>) is a variation on </a:t>
            </a:r>
            <a:r>
              <a:rPr lang="en-US" sz="2800" dirty="0" smtClean="0"/>
              <a:t>best-first search </a:t>
            </a:r>
            <a:r>
              <a:rPr lang="en-US" sz="2800" dirty="0"/>
              <a:t>that uses the evaluation function g(node), which for a given </a:t>
            </a:r>
            <a:r>
              <a:rPr lang="en-US" sz="2800" dirty="0" smtClean="0"/>
              <a:t>node evaluates </a:t>
            </a:r>
            <a:r>
              <a:rPr lang="en-US" sz="2800" dirty="0"/>
              <a:t>to the cost of the path leading to that node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This was invented by </a:t>
            </a:r>
            <a:r>
              <a:rPr lang="en-US" sz="2800" dirty="0" err="1" smtClean="0"/>
              <a:t>Dijkstra</a:t>
            </a:r>
            <a:r>
              <a:rPr lang="en-US" sz="2800" dirty="0" smtClean="0"/>
              <a:t> in 1959 also known as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algorithm.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31" y="1357054"/>
            <a:ext cx="6579937" cy="41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255687"/>
            <a:ext cx="6677659" cy="43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235414"/>
            <a:ext cx="6677659" cy="43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18" y="1369218"/>
            <a:ext cx="6547363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44" y="1328672"/>
            <a:ext cx="6612511" cy="4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Artificial Intelligence Lectures by Engr. Qazi Zia </a:t>
            </a:r>
            <a:endParaRPr lang="en-US" alt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DFS and Maze Traversal </a:t>
            </a:r>
          </a:p>
        </p:txBody>
      </p:sp>
      <p:sp>
        <p:nvSpPr>
          <p:cNvPr id="235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0" y="1676400"/>
            <a:ext cx="3505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DFS algorithm is similar to a classic strategy for exploring a maze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 mark each intersection, corner and dead end (vertex) visited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 mark each corridor (edge ) traversed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 keep track of the path back to the entrance (start vertex) by means of a rope (recursion stack)</a:t>
            </a:r>
          </a:p>
        </p:txBody>
      </p:sp>
      <p:sp>
        <p:nvSpPr>
          <p:cNvPr id="235525" name="Line 5"/>
          <p:cNvSpPr>
            <a:spLocks noChangeShapeType="1"/>
          </p:cNvSpPr>
          <p:nvPr/>
        </p:nvSpPr>
        <p:spPr bwMode="auto">
          <a:xfrm>
            <a:off x="6029325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Line 6"/>
          <p:cNvSpPr>
            <a:spLocks noChangeShapeType="1"/>
          </p:cNvSpPr>
          <p:nvPr/>
        </p:nvSpPr>
        <p:spPr bwMode="auto">
          <a:xfrm>
            <a:off x="10210800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 flipV="1">
            <a:off x="6626226" y="2262188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 flipV="1">
            <a:off x="6029326" y="5846763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6626225" y="2859089"/>
            <a:ext cx="0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0" name="Line 10"/>
          <p:cNvSpPr>
            <a:spLocks noChangeShapeType="1"/>
          </p:cNvSpPr>
          <p:nvPr/>
        </p:nvSpPr>
        <p:spPr bwMode="auto">
          <a:xfrm>
            <a:off x="78216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1" name="Line 11"/>
          <p:cNvSpPr>
            <a:spLocks noChangeShapeType="1"/>
          </p:cNvSpPr>
          <p:nvPr/>
        </p:nvSpPr>
        <p:spPr bwMode="auto">
          <a:xfrm>
            <a:off x="72247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 flipH="1">
            <a:off x="6626225" y="4054475"/>
            <a:ext cx="598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 flipH="1">
            <a:off x="9015414" y="2859088"/>
            <a:ext cx="598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>
            <a:off x="7821613" y="46513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5" name="Line 15"/>
          <p:cNvSpPr>
            <a:spLocks noChangeShapeType="1"/>
          </p:cNvSpPr>
          <p:nvPr/>
        </p:nvSpPr>
        <p:spPr bwMode="auto">
          <a:xfrm>
            <a:off x="8418513" y="2262189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6" name="Line 16"/>
          <p:cNvSpPr>
            <a:spLocks noChangeShapeType="1"/>
          </p:cNvSpPr>
          <p:nvPr/>
        </p:nvSpPr>
        <p:spPr bwMode="auto">
          <a:xfrm>
            <a:off x="9015413" y="3475039"/>
            <a:ext cx="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7" name="Line 17"/>
          <p:cNvSpPr>
            <a:spLocks noChangeShapeType="1"/>
          </p:cNvSpPr>
          <p:nvPr/>
        </p:nvSpPr>
        <p:spPr bwMode="auto">
          <a:xfrm flipH="1">
            <a:off x="9613900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8" name="Line 18"/>
          <p:cNvSpPr>
            <a:spLocks noChangeShapeType="1"/>
          </p:cNvSpPr>
          <p:nvPr/>
        </p:nvSpPr>
        <p:spPr bwMode="auto">
          <a:xfrm>
            <a:off x="9613900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9" name="Line 19"/>
          <p:cNvSpPr>
            <a:spLocks noChangeShapeType="1"/>
          </p:cNvSpPr>
          <p:nvPr/>
        </p:nvSpPr>
        <p:spPr bwMode="auto">
          <a:xfrm flipH="1">
            <a:off x="7821613" y="4035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0" name="Line 20"/>
          <p:cNvSpPr>
            <a:spLocks noChangeShapeType="1"/>
          </p:cNvSpPr>
          <p:nvPr/>
        </p:nvSpPr>
        <p:spPr bwMode="auto">
          <a:xfrm flipH="1">
            <a:off x="6635750" y="2868613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1" name="Line 21"/>
          <p:cNvSpPr>
            <a:spLocks noChangeShapeType="1"/>
          </p:cNvSpPr>
          <p:nvPr/>
        </p:nvSpPr>
        <p:spPr bwMode="auto">
          <a:xfrm>
            <a:off x="8418513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2" name="Line 22"/>
          <p:cNvSpPr>
            <a:spLocks noChangeShapeType="1"/>
          </p:cNvSpPr>
          <p:nvPr/>
        </p:nvSpPr>
        <p:spPr bwMode="auto">
          <a:xfrm flipH="1">
            <a:off x="8418513" y="465137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3" name="Line 23"/>
          <p:cNvSpPr>
            <a:spLocks noChangeShapeType="1"/>
          </p:cNvSpPr>
          <p:nvPr/>
        </p:nvSpPr>
        <p:spPr bwMode="auto">
          <a:xfrm>
            <a:off x="7224713" y="4073525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4" name="Line 24"/>
          <p:cNvSpPr>
            <a:spLocks noChangeShapeType="1"/>
          </p:cNvSpPr>
          <p:nvPr/>
        </p:nvSpPr>
        <p:spPr bwMode="auto">
          <a:xfrm flipH="1">
            <a:off x="6048375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5" name="Line 25"/>
          <p:cNvSpPr>
            <a:spLocks noChangeShapeType="1"/>
          </p:cNvSpPr>
          <p:nvPr/>
        </p:nvSpPr>
        <p:spPr bwMode="auto">
          <a:xfrm>
            <a:off x="6645275" y="4670425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6" name="Line 26"/>
          <p:cNvSpPr>
            <a:spLocks noChangeShapeType="1"/>
          </p:cNvSpPr>
          <p:nvPr/>
        </p:nvSpPr>
        <p:spPr bwMode="auto">
          <a:xfrm>
            <a:off x="7821613" y="2262188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7" name="Line 27"/>
          <p:cNvSpPr>
            <a:spLocks noChangeShapeType="1"/>
          </p:cNvSpPr>
          <p:nvPr/>
        </p:nvSpPr>
        <p:spPr bwMode="auto">
          <a:xfrm flipH="1" flipV="1">
            <a:off x="6477001" y="2560638"/>
            <a:ext cx="1046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8" name="Line 28"/>
          <p:cNvSpPr>
            <a:spLocks noChangeShapeType="1"/>
          </p:cNvSpPr>
          <p:nvPr/>
        </p:nvSpPr>
        <p:spPr bwMode="auto">
          <a:xfrm flipH="1">
            <a:off x="6372225" y="2187575"/>
            <a:ext cx="0" cy="1568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9" name="Line 29"/>
          <p:cNvSpPr>
            <a:spLocks noChangeShapeType="1"/>
          </p:cNvSpPr>
          <p:nvPr/>
        </p:nvSpPr>
        <p:spPr bwMode="auto">
          <a:xfrm rot="16200000" flipH="1">
            <a:off x="6648450" y="3479800"/>
            <a:ext cx="0" cy="552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0" name="Line 30"/>
          <p:cNvSpPr>
            <a:spLocks noChangeShapeType="1"/>
          </p:cNvSpPr>
          <p:nvPr/>
        </p:nvSpPr>
        <p:spPr bwMode="auto">
          <a:xfrm rot="-16200000" flipH="1" flipV="1">
            <a:off x="66167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 rot="-16200000" flipH="1" flipV="1">
            <a:off x="7238207" y="2845594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auto">
          <a:xfrm rot="16200000" flipH="1">
            <a:off x="7223919" y="2831306"/>
            <a:ext cx="0" cy="5984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3" name="Line 33"/>
          <p:cNvSpPr>
            <a:spLocks noChangeShapeType="1"/>
          </p:cNvSpPr>
          <p:nvPr/>
        </p:nvSpPr>
        <p:spPr bwMode="auto">
          <a:xfrm rot="16200000" flipH="1">
            <a:off x="7816057" y="2855119"/>
            <a:ext cx="0" cy="5508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4" name="Line 34"/>
          <p:cNvSpPr>
            <a:spLocks noChangeShapeType="1"/>
          </p:cNvSpPr>
          <p:nvPr/>
        </p:nvSpPr>
        <p:spPr bwMode="auto">
          <a:xfrm rot="-16200000" flipH="1" flipV="1">
            <a:off x="7822407" y="2848769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5" name="Line 35"/>
          <p:cNvSpPr>
            <a:spLocks noChangeShapeType="1"/>
          </p:cNvSpPr>
          <p:nvPr/>
        </p:nvSpPr>
        <p:spPr bwMode="auto">
          <a:xfrm rot="-16200000" flipH="1" flipV="1">
            <a:off x="77978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rot="-16200000" flipH="1" flipV="1">
            <a:off x="6878638" y="3775075"/>
            <a:ext cx="12890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7" name="Line 37"/>
          <p:cNvSpPr>
            <a:spLocks noChangeShapeType="1"/>
          </p:cNvSpPr>
          <p:nvPr/>
        </p:nvSpPr>
        <p:spPr bwMode="auto">
          <a:xfrm>
            <a:off x="9613900" y="2859089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8" name="Picture 38" descr="j01569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1"/>
            <a:ext cx="1754188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44" y="1300289"/>
            <a:ext cx="6612511" cy="42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83" y="1235414"/>
            <a:ext cx="6710233" cy="43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78" y="1144571"/>
            <a:ext cx="8086944" cy="42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25" y="199853"/>
            <a:ext cx="8441386" cy="56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83" y="1288125"/>
            <a:ext cx="6710233" cy="42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438148"/>
            <a:ext cx="6677659" cy="39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44" y="1320562"/>
            <a:ext cx="6612511" cy="42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340836"/>
            <a:ext cx="6677659" cy="41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292179"/>
            <a:ext cx="6677659" cy="42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16223"/>
            <a:ext cx="8229600" cy="449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950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89150" y="361951"/>
            <a:ext cx="808355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dirty="0"/>
          </a:p>
          <a:p>
            <a:r>
              <a:rPr lang="en-US" altLang="en-US" sz="2800" b="1" dirty="0"/>
              <a:t>Uniform Cost</a:t>
            </a:r>
            <a:r>
              <a:rPr lang="en-US" altLang="en-US" dirty="0"/>
              <a:t> </a:t>
            </a:r>
          </a:p>
          <a:p>
            <a:pPr>
              <a:buFontTx/>
              <a:buChar char="•"/>
            </a:pPr>
            <a:r>
              <a:rPr lang="en-US" altLang="en-US" dirty="0"/>
              <a:t> Measures the cost to each node.</a:t>
            </a:r>
          </a:p>
          <a:p>
            <a:pPr>
              <a:buFontTx/>
              <a:buChar char="•"/>
            </a:pPr>
            <a:r>
              <a:rPr lang="en-US" altLang="en-US" dirty="0"/>
              <a:t> Is optimal and complete!</a:t>
            </a:r>
          </a:p>
          <a:p>
            <a:pPr>
              <a:buFontTx/>
              <a:buChar char="•"/>
            </a:pPr>
            <a:r>
              <a:rPr lang="en-US" altLang="en-US" dirty="0"/>
              <a:t> Can be very slow.</a:t>
            </a:r>
          </a:p>
          <a:p>
            <a:endParaRPr lang="en-US" altLang="en-US" dirty="0"/>
          </a:p>
          <a:p>
            <a:r>
              <a:rPr lang="en-US" altLang="en-US" sz="2800" b="1" dirty="0"/>
              <a:t>Hill Climbing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Estimates how far away the goal is.</a:t>
            </a:r>
          </a:p>
          <a:p>
            <a:pPr>
              <a:buFontTx/>
              <a:buChar char="•"/>
            </a:pPr>
            <a:r>
              <a:rPr lang="en-US" altLang="en-US" dirty="0"/>
              <a:t> Is neither optimal nor complete.</a:t>
            </a:r>
          </a:p>
          <a:p>
            <a:pPr>
              <a:buFontTx/>
              <a:buChar char="•"/>
            </a:pPr>
            <a:r>
              <a:rPr lang="en-US" altLang="en-US" dirty="0"/>
              <a:t> Can be very fast.</a:t>
            </a:r>
          </a:p>
          <a:p>
            <a:endParaRPr lang="en-US" altLang="en-US" dirty="0"/>
          </a:p>
          <a:p>
            <a:r>
              <a:rPr lang="en-US" altLang="en-US" dirty="0"/>
              <a:t>Can we combine them to create an optimal and complete algorithm that is also very fast?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3825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3" name="Rectangle 159"/>
          <p:cNvSpPr>
            <a:spLocks noChangeArrowheads="1"/>
          </p:cNvSpPr>
          <p:nvPr/>
        </p:nvSpPr>
        <p:spPr bwMode="auto">
          <a:xfrm>
            <a:off x="1524000" y="1"/>
            <a:ext cx="9144000" cy="34321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1613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Uniform Cost Search</a:t>
            </a:r>
            <a:br>
              <a:rPr lang="en-US" altLang="en-US"/>
            </a:br>
            <a:r>
              <a:rPr lang="en-US" altLang="en-US" sz="1400">
                <a:solidFill>
                  <a:schemeClr val="tx1"/>
                </a:solidFill>
              </a:rPr>
              <a:t>Enqueue nodes in order of cost</a:t>
            </a:r>
            <a:endParaRPr lang="en-US" altLang="en-US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76413" y="2670176"/>
            <a:ext cx="485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1"/>
              <a:t>Intuition: Expand the cheapest node. Where the cost is the path cost g(n) </a:t>
            </a:r>
            <a:endParaRPr lang="en-US" altLang="en-US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8759826" y="1506538"/>
            <a:ext cx="214313" cy="423178"/>
            <a:chOff x="2400" y="864"/>
            <a:chExt cx="432" cy="856"/>
          </a:xfrm>
        </p:grpSpPr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67689" y="1909763"/>
            <a:ext cx="212725" cy="423178"/>
            <a:chOff x="2400" y="864"/>
            <a:chExt cx="432" cy="856"/>
          </a:xfrm>
        </p:grpSpPr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409" y="973"/>
              <a:ext cx="375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9567864" y="1909763"/>
            <a:ext cx="212725" cy="423178"/>
            <a:chOff x="2400" y="864"/>
            <a:chExt cx="432" cy="856"/>
          </a:xfrm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2410" y="973"/>
              <a:ext cx="375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9923464" y="2455864"/>
            <a:ext cx="212725" cy="423757"/>
            <a:chOff x="2400" y="864"/>
            <a:chExt cx="432" cy="858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2409" y="974"/>
              <a:ext cx="37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9210676" y="2455864"/>
            <a:ext cx="214313" cy="423757"/>
            <a:chOff x="2400" y="864"/>
            <a:chExt cx="432" cy="858"/>
          </a:xfrm>
        </p:grpSpPr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412" y="974"/>
              <a:ext cx="3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8359776" y="1673226"/>
            <a:ext cx="409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9385301" y="2109788"/>
            <a:ext cx="233363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9721851" y="2119314"/>
            <a:ext cx="219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8945564" y="1681163"/>
            <a:ext cx="6191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5689601" y="1493838"/>
            <a:ext cx="214313" cy="423178"/>
            <a:chOff x="2400" y="864"/>
            <a:chExt cx="432" cy="856"/>
          </a:xfrm>
        </p:grpSpPr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5097464" y="1897063"/>
            <a:ext cx="212725" cy="423178"/>
            <a:chOff x="2400" y="864"/>
            <a:chExt cx="432" cy="856"/>
          </a:xfrm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2409" y="973"/>
              <a:ext cx="375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6497639" y="1897063"/>
            <a:ext cx="212725" cy="423178"/>
            <a:chOff x="2400" y="864"/>
            <a:chExt cx="432" cy="856"/>
          </a:xfrm>
        </p:grpSpPr>
        <p:sp>
          <p:nvSpPr>
            <p:cNvPr id="11295" name="Oval 31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32"/>
            <p:cNvSpPr txBox="1">
              <a:spLocks noChangeArrowheads="1"/>
            </p:cNvSpPr>
            <p:nvPr/>
          </p:nvSpPr>
          <p:spPr bwMode="auto">
            <a:xfrm>
              <a:off x="2410" y="973"/>
              <a:ext cx="375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297" name="Group 33"/>
          <p:cNvGrpSpPr>
            <a:grpSpLocks/>
          </p:cNvGrpSpPr>
          <p:nvPr/>
        </p:nvGrpSpPr>
        <p:grpSpPr bwMode="auto">
          <a:xfrm>
            <a:off x="6853239" y="2443164"/>
            <a:ext cx="212725" cy="423757"/>
            <a:chOff x="2400" y="864"/>
            <a:chExt cx="432" cy="858"/>
          </a:xfrm>
        </p:grpSpPr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2409" y="974"/>
              <a:ext cx="37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6140451" y="2443164"/>
            <a:ext cx="214313" cy="423757"/>
            <a:chOff x="2400" y="864"/>
            <a:chExt cx="432" cy="858"/>
          </a:xfrm>
        </p:grpSpPr>
        <p:sp>
          <p:nvSpPr>
            <p:cNvPr id="11301" name="Oval 3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Text Box 38"/>
            <p:cNvSpPr txBox="1">
              <a:spLocks noChangeArrowheads="1"/>
            </p:cNvSpPr>
            <p:nvPr/>
          </p:nvSpPr>
          <p:spPr bwMode="auto">
            <a:xfrm>
              <a:off x="2412" y="974"/>
              <a:ext cx="3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sp>
        <p:nvSpPr>
          <p:cNvPr id="11303" name="Line 39"/>
          <p:cNvSpPr>
            <a:spLocks noChangeShapeType="1"/>
          </p:cNvSpPr>
          <p:nvPr/>
        </p:nvSpPr>
        <p:spPr bwMode="auto">
          <a:xfrm flipH="1">
            <a:off x="5289551" y="1660526"/>
            <a:ext cx="409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>
            <a:off x="6315076" y="2097088"/>
            <a:ext cx="233363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6651626" y="2106614"/>
            <a:ext cx="219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5875339" y="1668463"/>
            <a:ext cx="6191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07" name="Group 43"/>
          <p:cNvGrpSpPr>
            <a:grpSpLocks/>
          </p:cNvGrpSpPr>
          <p:nvPr/>
        </p:nvGrpSpPr>
        <p:grpSpPr bwMode="auto">
          <a:xfrm>
            <a:off x="1809751" y="1503364"/>
            <a:ext cx="212725" cy="423757"/>
            <a:chOff x="2400" y="864"/>
            <a:chExt cx="432" cy="858"/>
          </a:xfrm>
        </p:grpSpPr>
        <p:sp>
          <p:nvSpPr>
            <p:cNvPr id="11308" name="Oval 44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Text Box 45"/>
            <p:cNvSpPr txBox="1">
              <a:spLocks noChangeArrowheads="1"/>
            </p:cNvSpPr>
            <p:nvPr/>
          </p:nvSpPr>
          <p:spPr bwMode="auto">
            <a:xfrm>
              <a:off x="2409" y="974"/>
              <a:ext cx="37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310" name="Group 46"/>
          <p:cNvGrpSpPr>
            <a:grpSpLocks/>
          </p:cNvGrpSpPr>
          <p:nvPr/>
        </p:nvGrpSpPr>
        <p:grpSpPr bwMode="auto">
          <a:xfrm>
            <a:off x="2754313" y="1482726"/>
            <a:ext cx="1612900" cy="827088"/>
            <a:chOff x="1397" y="934"/>
            <a:chExt cx="1016" cy="521"/>
          </a:xfrm>
        </p:grpSpPr>
        <p:grpSp>
          <p:nvGrpSpPr>
            <p:cNvPr id="11311" name="Group 47"/>
            <p:cNvGrpSpPr>
              <a:grpSpLocks/>
            </p:cNvGrpSpPr>
            <p:nvPr/>
          </p:nvGrpSpPr>
          <p:grpSpPr bwMode="auto">
            <a:xfrm>
              <a:off x="1770" y="934"/>
              <a:ext cx="135" cy="267"/>
              <a:chOff x="2400" y="864"/>
              <a:chExt cx="432" cy="856"/>
            </a:xfrm>
          </p:grpSpPr>
          <p:sp>
            <p:nvSpPr>
              <p:cNvPr id="11312" name="Oval 48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Text Box 49"/>
              <p:cNvSpPr txBox="1">
                <a:spLocks noChangeArrowheads="1"/>
              </p:cNvSpPr>
              <p:nvPr/>
            </p:nvSpPr>
            <p:spPr bwMode="auto">
              <a:xfrm>
                <a:off x="2412" y="973"/>
                <a:ext cx="372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14" name="Group 50"/>
            <p:cNvGrpSpPr>
              <a:grpSpLocks/>
            </p:cNvGrpSpPr>
            <p:nvPr/>
          </p:nvGrpSpPr>
          <p:grpSpPr bwMode="auto">
            <a:xfrm>
              <a:off x="1397" y="1188"/>
              <a:ext cx="134" cy="267"/>
              <a:chOff x="2400" y="864"/>
              <a:chExt cx="432" cy="856"/>
            </a:xfrm>
          </p:grpSpPr>
          <p:sp>
            <p:nvSpPr>
              <p:cNvPr id="11315" name="Oval 51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6" name="Text Box 52"/>
              <p:cNvSpPr txBox="1">
                <a:spLocks noChangeArrowheads="1"/>
              </p:cNvSpPr>
              <p:nvPr/>
            </p:nvSpPr>
            <p:spPr bwMode="auto">
              <a:xfrm>
                <a:off x="2409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17" name="Group 53"/>
            <p:cNvGrpSpPr>
              <a:grpSpLocks/>
            </p:cNvGrpSpPr>
            <p:nvPr/>
          </p:nvGrpSpPr>
          <p:grpSpPr bwMode="auto">
            <a:xfrm>
              <a:off x="2279" y="1188"/>
              <a:ext cx="134" cy="267"/>
              <a:chOff x="2400" y="864"/>
              <a:chExt cx="432" cy="856"/>
            </a:xfrm>
          </p:grpSpPr>
          <p:sp>
            <p:nvSpPr>
              <p:cNvPr id="11318" name="Oval 54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9" name="Text Box 55"/>
              <p:cNvSpPr txBox="1">
                <a:spLocks noChangeArrowheads="1"/>
              </p:cNvSpPr>
              <p:nvPr/>
            </p:nvSpPr>
            <p:spPr bwMode="auto">
              <a:xfrm>
                <a:off x="2410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1320" name="Line 56"/>
            <p:cNvSpPr>
              <a:spLocks noChangeShapeType="1"/>
            </p:cNvSpPr>
            <p:nvPr/>
          </p:nvSpPr>
          <p:spPr bwMode="auto">
            <a:xfrm flipH="1">
              <a:off x="1518" y="1039"/>
              <a:ext cx="25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>
              <a:off x="1887" y="1044"/>
              <a:ext cx="39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3832225" y="13890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2819400" y="13890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5</a:t>
            </a:r>
            <a:endParaRPr lang="en-US" altLang="en-US"/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6230938" y="141287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5218113" y="141287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5</a:t>
            </a:r>
            <a:endParaRPr lang="en-US" altLang="en-US"/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6100763" y="197802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6804025" y="195421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7</a:t>
            </a:r>
            <a:endParaRPr lang="en-US" altLang="en-US"/>
          </a:p>
        </p:txBody>
      </p:sp>
      <p:grpSp>
        <p:nvGrpSpPr>
          <p:cNvPr id="11328" name="Group 64"/>
          <p:cNvGrpSpPr>
            <a:grpSpLocks/>
          </p:cNvGrpSpPr>
          <p:nvPr/>
        </p:nvGrpSpPr>
        <p:grpSpPr bwMode="auto">
          <a:xfrm>
            <a:off x="8845551" y="2697164"/>
            <a:ext cx="923925" cy="769938"/>
            <a:chOff x="3946" y="1329"/>
            <a:chExt cx="582" cy="485"/>
          </a:xfrm>
        </p:grpSpPr>
        <p:grpSp>
          <p:nvGrpSpPr>
            <p:cNvPr id="11329" name="Group 65"/>
            <p:cNvGrpSpPr>
              <a:grpSpLocks/>
            </p:cNvGrpSpPr>
            <p:nvPr/>
          </p:nvGrpSpPr>
          <p:grpSpPr bwMode="auto">
            <a:xfrm>
              <a:off x="4394" y="1547"/>
              <a:ext cx="134" cy="267"/>
              <a:chOff x="2400" y="864"/>
              <a:chExt cx="432" cy="858"/>
            </a:xfrm>
          </p:grpSpPr>
          <p:sp>
            <p:nvSpPr>
              <p:cNvPr id="11330" name="Oval 66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Text Box 67"/>
              <p:cNvSpPr txBox="1">
                <a:spLocks noChangeArrowheads="1"/>
              </p:cNvSpPr>
              <p:nvPr/>
            </p:nvSpPr>
            <p:spPr bwMode="auto">
              <a:xfrm>
                <a:off x="2408" y="974"/>
                <a:ext cx="375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32" name="Group 68"/>
            <p:cNvGrpSpPr>
              <a:grpSpLocks/>
            </p:cNvGrpSpPr>
            <p:nvPr/>
          </p:nvGrpSpPr>
          <p:grpSpPr bwMode="auto">
            <a:xfrm>
              <a:off x="3946" y="1547"/>
              <a:ext cx="134" cy="267"/>
              <a:chOff x="2400" y="864"/>
              <a:chExt cx="432" cy="858"/>
            </a:xfrm>
          </p:grpSpPr>
          <p:sp>
            <p:nvSpPr>
              <p:cNvPr id="11333" name="Oval 69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4" name="Text Box 70"/>
              <p:cNvSpPr txBox="1">
                <a:spLocks noChangeArrowheads="1"/>
              </p:cNvSpPr>
              <p:nvPr/>
            </p:nvSpPr>
            <p:spPr bwMode="auto">
              <a:xfrm>
                <a:off x="2409" y="974"/>
                <a:ext cx="375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35" name="Group 71"/>
            <p:cNvGrpSpPr>
              <a:grpSpLocks/>
            </p:cNvGrpSpPr>
            <p:nvPr/>
          </p:nvGrpSpPr>
          <p:grpSpPr bwMode="auto">
            <a:xfrm>
              <a:off x="4045" y="1329"/>
              <a:ext cx="360" cy="242"/>
              <a:chOff x="896" y="1363"/>
              <a:chExt cx="1156" cy="778"/>
            </a:xfrm>
          </p:grpSpPr>
          <p:sp>
            <p:nvSpPr>
              <p:cNvPr id="11336" name="Line 72"/>
              <p:cNvSpPr>
                <a:spLocks noChangeShapeType="1"/>
              </p:cNvSpPr>
              <p:nvPr/>
            </p:nvSpPr>
            <p:spPr bwMode="auto">
              <a:xfrm flipH="1">
                <a:off x="896" y="1363"/>
                <a:ext cx="534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73"/>
              <p:cNvSpPr>
                <a:spLocks noChangeShapeType="1"/>
              </p:cNvSpPr>
              <p:nvPr/>
            </p:nvSpPr>
            <p:spPr bwMode="auto">
              <a:xfrm>
                <a:off x="1674" y="1378"/>
                <a:ext cx="378" cy="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9275763" y="147002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8262938" y="147002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5</a:t>
            </a:r>
            <a:endParaRPr lang="en-US" altLang="en-US"/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9155113" y="202247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11341" name="Text Box 77"/>
          <p:cNvSpPr txBox="1">
            <a:spLocks noChangeArrowheads="1"/>
          </p:cNvSpPr>
          <p:nvPr/>
        </p:nvSpPr>
        <p:spPr bwMode="auto">
          <a:xfrm>
            <a:off x="9848850" y="20113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7</a:t>
            </a:r>
            <a:endParaRPr lang="en-US" altLang="en-US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8789988" y="257492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4</a:t>
            </a:r>
            <a:endParaRPr lang="en-US" altLang="en-US"/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9483725" y="256381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5</a:t>
            </a:r>
            <a:endParaRPr lang="en-US" altLang="en-US"/>
          </a:p>
        </p:txBody>
      </p:sp>
      <p:sp>
        <p:nvSpPr>
          <p:cNvPr id="11346" name="Rectangle 82"/>
          <p:cNvSpPr>
            <a:spLocks noChangeArrowheads="1"/>
          </p:cNvSpPr>
          <p:nvPr/>
        </p:nvSpPr>
        <p:spPr bwMode="auto">
          <a:xfrm>
            <a:off x="2222500" y="33035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Hill Climbing Search</a:t>
            </a:r>
            <a:br>
              <a:rPr lang="en-US" altLang="en-US"/>
            </a:br>
            <a:r>
              <a:rPr lang="en-US" altLang="en-US" sz="1400">
                <a:solidFill>
                  <a:schemeClr val="tx1"/>
                </a:solidFill>
              </a:rPr>
              <a:t>Enqueue nodes in order of  estimated distance to goal</a:t>
            </a:r>
            <a:endParaRPr lang="en-US" altLang="en-US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1824039" y="5970589"/>
            <a:ext cx="53816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1"/>
              <a:t>Intuition: Expand the node you think is nearest to goal. Where the estimate of distance to goal is h(n) </a:t>
            </a:r>
            <a:endParaRPr lang="en-US" altLang="en-US"/>
          </a:p>
        </p:txBody>
      </p:sp>
      <p:grpSp>
        <p:nvGrpSpPr>
          <p:cNvPr id="11386" name="Group 122"/>
          <p:cNvGrpSpPr>
            <a:grpSpLocks/>
          </p:cNvGrpSpPr>
          <p:nvPr/>
        </p:nvGrpSpPr>
        <p:grpSpPr bwMode="auto">
          <a:xfrm>
            <a:off x="1905001" y="4513264"/>
            <a:ext cx="212725" cy="423757"/>
            <a:chOff x="2400" y="864"/>
            <a:chExt cx="432" cy="858"/>
          </a:xfrm>
        </p:grpSpPr>
        <p:sp>
          <p:nvSpPr>
            <p:cNvPr id="11387" name="Oval 123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8" name="Text Box 124"/>
            <p:cNvSpPr txBox="1">
              <a:spLocks noChangeArrowheads="1"/>
            </p:cNvSpPr>
            <p:nvPr/>
          </p:nvSpPr>
          <p:spPr bwMode="auto">
            <a:xfrm>
              <a:off x="2409" y="974"/>
              <a:ext cx="37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en-US"/>
            </a:p>
          </p:txBody>
        </p:sp>
      </p:grpSp>
      <p:grpSp>
        <p:nvGrpSpPr>
          <p:cNvPr id="11389" name="Group 125"/>
          <p:cNvGrpSpPr>
            <a:grpSpLocks/>
          </p:cNvGrpSpPr>
          <p:nvPr/>
        </p:nvGrpSpPr>
        <p:grpSpPr bwMode="auto">
          <a:xfrm>
            <a:off x="2849563" y="4492626"/>
            <a:ext cx="1612900" cy="827088"/>
            <a:chOff x="1397" y="934"/>
            <a:chExt cx="1016" cy="521"/>
          </a:xfrm>
        </p:grpSpPr>
        <p:grpSp>
          <p:nvGrpSpPr>
            <p:cNvPr id="11390" name="Group 126"/>
            <p:cNvGrpSpPr>
              <a:grpSpLocks/>
            </p:cNvGrpSpPr>
            <p:nvPr/>
          </p:nvGrpSpPr>
          <p:grpSpPr bwMode="auto">
            <a:xfrm>
              <a:off x="1770" y="934"/>
              <a:ext cx="135" cy="267"/>
              <a:chOff x="2400" y="864"/>
              <a:chExt cx="432" cy="856"/>
            </a:xfrm>
          </p:grpSpPr>
          <p:sp>
            <p:nvSpPr>
              <p:cNvPr id="11391" name="Oval 127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2" name="Text Box 128"/>
              <p:cNvSpPr txBox="1">
                <a:spLocks noChangeArrowheads="1"/>
              </p:cNvSpPr>
              <p:nvPr/>
            </p:nvSpPr>
            <p:spPr bwMode="auto">
              <a:xfrm>
                <a:off x="2412" y="973"/>
                <a:ext cx="372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93" name="Group 129"/>
            <p:cNvGrpSpPr>
              <a:grpSpLocks/>
            </p:cNvGrpSpPr>
            <p:nvPr/>
          </p:nvGrpSpPr>
          <p:grpSpPr bwMode="auto">
            <a:xfrm>
              <a:off x="1397" y="1188"/>
              <a:ext cx="134" cy="267"/>
              <a:chOff x="2400" y="864"/>
              <a:chExt cx="432" cy="856"/>
            </a:xfrm>
          </p:grpSpPr>
          <p:sp>
            <p:nvSpPr>
              <p:cNvPr id="11394" name="Oval 130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5" name="Text Box 131"/>
              <p:cNvSpPr txBox="1">
                <a:spLocks noChangeArrowheads="1"/>
              </p:cNvSpPr>
              <p:nvPr/>
            </p:nvSpPr>
            <p:spPr bwMode="auto">
              <a:xfrm>
                <a:off x="2409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96" name="Group 132"/>
            <p:cNvGrpSpPr>
              <a:grpSpLocks/>
            </p:cNvGrpSpPr>
            <p:nvPr/>
          </p:nvGrpSpPr>
          <p:grpSpPr bwMode="auto">
            <a:xfrm>
              <a:off x="2279" y="1188"/>
              <a:ext cx="134" cy="267"/>
              <a:chOff x="2400" y="864"/>
              <a:chExt cx="432" cy="856"/>
            </a:xfrm>
          </p:grpSpPr>
          <p:sp>
            <p:nvSpPr>
              <p:cNvPr id="11397" name="Oval 133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8" name="Text Box 134"/>
              <p:cNvSpPr txBox="1">
                <a:spLocks noChangeArrowheads="1"/>
              </p:cNvSpPr>
              <p:nvPr/>
            </p:nvSpPr>
            <p:spPr bwMode="auto">
              <a:xfrm>
                <a:off x="2410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1399" name="Line 135"/>
            <p:cNvSpPr>
              <a:spLocks noChangeShapeType="1"/>
            </p:cNvSpPr>
            <p:nvPr/>
          </p:nvSpPr>
          <p:spPr bwMode="auto">
            <a:xfrm flipH="1">
              <a:off x="1518" y="1039"/>
              <a:ext cx="25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" name="Line 136"/>
            <p:cNvSpPr>
              <a:spLocks noChangeShapeType="1"/>
            </p:cNvSpPr>
            <p:nvPr/>
          </p:nvSpPr>
          <p:spPr bwMode="auto">
            <a:xfrm>
              <a:off x="1887" y="1044"/>
              <a:ext cx="39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01" name="Text Box 137"/>
          <p:cNvSpPr txBox="1">
            <a:spLocks noChangeArrowheads="1"/>
          </p:cNvSpPr>
          <p:nvPr/>
        </p:nvSpPr>
        <p:spPr bwMode="auto">
          <a:xfrm>
            <a:off x="3808413" y="4376738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19</a:t>
            </a:r>
            <a:endParaRPr lang="en-US" altLang="en-US"/>
          </a:p>
        </p:txBody>
      </p:sp>
      <p:sp>
        <p:nvSpPr>
          <p:cNvPr id="11402" name="Text Box 138"/>
          <p:cNvSpPr txBox="1">
            <a:spLocks noChangeArrowheads="1"/>
          </p:cNvSpPr>
          <p:nvPr/>
        </p:nvSpPr>
        <p:spPr bwMode="auto">
          <a:xfrm>
            <a:off x="2879725" y="4364038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17</a:t>
            </a:r>
            <a:endParaRPr lang="en-US" altLang="en-US"/>
          </a:p>
        </p:txBody>
      </p:sp>
      <p:grpSp>
        <p:nvGrpSpPr>
          <p:cNvPr id="11448" name="Group 184"/>
          <p:cNvGrpSpPr>
            <a:grpSpLocks/>
          </p:cNvGrpSpPr>
          <p:nvPr/>
        </p:nvGrpSpPr>
        <p:grpSpPr bwMode="auto">
          <a:xfrm>
            <a:off x="4913314" y="4397377"/>
            <a:ext cx="2103437" cy="1503363"/>
            <a:chOff x="2002" y="2770"/>
            <a:chExt cx="1325" cy="947"/>
          </a:xfrm>
        </p:grpSpPr>
        <p:grpSp>
          <p:nvGrpSpPr>
            <p:cNvPr id="11367" name="Group 103"/>
            <p:cNvGrpSpPr>
              <a:grpSpLocks/>
            </p:cNvGrpSpPr>
            <p:nvPr/>
          </p:nvGrpSpPr>
          <p:grpSpPr bwMode="auto">
            <a:xfrm>
              <a:off x="2684" y="2837"/>
              <a:ext cx="135" cy="267"/>
              <a:chOff x="2400" y="864"/>
              <a:chExt cx="432" cy="856"/>
            </a:xfrm>
          </p:grpSpPr>
          <p:sp>
            <p:nvSpPr>
              <p:cNvPr id="11368" name="Oval 104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" name="Text Box 105"/>
              <p:cNvSpPr txBox="1">
                <a:spLocks noChangeArrowheads="1"/>
              </p:cNvSpPr>
              <p:nvPr/>
            </p:nvSpPr>
            <p:spPr bwMode="auto">
              <a:xfrm>
                <a:off x="2412" y="973"/>
                <a:ext cx="372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70" name="Group 106"/>
            <p:cNvGrpSpPr>
              <a:grpSpLocks/>
            </p:cNvGrpSpPr>
            <p:nvPr/>
          </p:nvGrpSpPr>
          <p:grpSpPr bwMode="auto">
            <a:xfrm>
              <a:off x="2311" y="3091"/>
              <a:ext cx="134" cy="267"/>
              <a:chOff x="2400" y="864"/>
              <a:chExt cx="432" cy="856"/>
            </a:xfrm>
          </p:grpSpPr>
          <p:sp>
            <p:nvSpPr>
              <p:cNvPr id="11371" name="Oval 107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" name="Text Box 108"/>
              <p:cNvSpPr txBox="1">
                <a:spLocks noChangeArrowheads="1"/>
              </p:cNvSpPr>
              <p:nvPr/>
            </p:nvSpPr>
            <p:spPr bwMode="auto">
              <a:xfrm>
                <a:off x="2409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73" name="Group 109"/>
            <p:cNvGrpSpPr>
              <a:grpSpLocks/>
            </p:cNvGrpSpPr>
            <p:nvPr/>
          </p:nvGrpSpPr>
          <p:grpSpPr bwMode="auto">
            <a:xfrm>
              <a:off x="3193" y="3091"/>
              <a:ext cx="134" cy="267"/>
              <a:chOff x="2400" y="864"/>
              <a:chExt cx="432" cy="856"/>
            </a:xfrm>
          </p:grpSpPr>
          <p:sp>
            <p:nvSpPr>
              <p:cNvPr id="11374" name="Oval 110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" name="Text Box 111"/>
              <p:cNvSpPr txBox="1">
                <a:spLocks noChangeArrowheads="1"/>
              </p:cNvSpPr>
              <p:nvPr/>
            </p:nvSpPr>
            <p:spPr bwMode="auto">
              <a:xfrm>
                <a:off x="2410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76" name="Group 112"/>
            <p:cNvGrpSpPr>
              <a:grpSpLocks/>
            </p:cNvGrpSpPr>
            <p:nvPr/>
          </p:nvGrpSpPr>
          <p:grpSpPr bwMode="auto">
            <a:xfrm>
              <a:off x="2528" y="3450"/>
              <a:ext cx="134" cy="267"/>
              <a:chOff x="2400" y="864"/>
              <a:chExt cx="432" cy="858"/>
            </a:xfrm>
          </p:grpSpPr>
          <p:sp>
            <p:nvSpPr>
              <p:cNvPr id="11377" name="Oval 113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" name="Text Box 114"/>
              <p:cNvSpPr txBox="1">
                <a:spLocks noChangeArrowheads="1"/>
              </p:cNvSpPr>
              <p:nvPr/>
            </p:nvSpPr>
            <p:spPr bwMode="auto">
              <a:xfrm>
                <a:off x="2409" y="974"/>
                <a:ext cx="375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379" name="Group 115"/>
            <p:cNvGrpSpPr>
              <a:grpSpLocks/>
            </p:cNvGrpSpPr>
            <p:nvPr/>
          </p:nvGrpSpPr>
          <p:grpSpPr bwMode="auto">
            <a:xfrm>
              <a:off x="2079" y="3450"/>
              <a:ext cx="135" cy="267"/>
              <a:chOff x="2400" y="864"/>
              <a:chExt cx="432" cy="858"/>
            </a:xfrm>
          </p:grpSpPr>
          <p:sp>
            <p:nvSpPr>
              <p:cNvPr id="11380" name="Oval 116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" name="Text Box 117"/>
              <p:cNvSpPr txBox="1">
                <a:spLocks noChangeArrowheads="1"/>
              </p:cNvSpPr>
              <p:nvPr/>
            </p:nvSpPr>
            <p:spPr bwMode="auto">
              <a:xfrm>
                <a:off x="2412" y="974"/>
                <a:ext cx="37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1382" name="Line 118"/>
            <p:cNvSpPr>
              <a:spLocks noChangeShapeType="1"/>
            </p:cNvSpPr>
            <p:nvPr/>
          </p:nvSpPr>
          <p:spPr bwMode="auto">
            <a:xfrm flipH="1">
              <a:off x="2432" y="2942"/>
              <a:ext cx="25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Line 119"/>
            <p:cNvSpPr>
              <a:spLocks noChangeShapeType="1"/>
            </p:cNvSpPr>
            <p:nvPr/>
          </p:nvSpPr>
          <p:spPr bwMode="auto">
            <a:xfrm flipH="1">
              <a:off x="2189" y="3232"/>
              <a:ext cx="147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Line 120"/>
            <p:cNvSpPr>
              <a:spLocks noChangeShapeType="1"/>
            </p:cNvSpPr>
            <p:nvPr/>
          </p:nvSpPr>
          <p:spPr bwMode="auto">
            <a:xfrm>
              <a:off x="2401" y="3238"/>
              <a:ext cx="138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5" name="Line 121"/>
            <p:cNvSpPr>
              <a:spLocks noChangeShapeType="1"/>
            </p:cNvSpPr>
            <p:nvPr/>
          </p:nvSpPr>
          <p:spPr bwMode="auto">
            <a:xfrm>
              <a:off x="2801" y="2947"/>
              <a:ext cx="39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3" name="Text Box 139"/>
            <p:cNvSpPr txBox="1">
              <a:spLocks noChangeArrowheads="1"/>
            </p:cNvSpPr>
            <p:nvPr/>
          </p:nvSpPr>
          <p:spPr bwMode="auto">
            <a:xfrm>
              <a:off x="2899" y="2770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19</a:t>
              </a:r>
              <a:endParaRPr lang="en-US" altLang="en-US"/>
            </a:p>
          </p:txBody>
        </p:sp>
        <p:sp>
          <p:nvSpPr>
            <p:cNvPr id="11404" name="Text Box 140"/>
            <p:cNvSpPr txBox="1">
              <a:spLocks noChangeArrowheads="1"/>
            </p:cNvSpPr>
            <p:nvPr/>
          </p:nvSpPr>
          <p:spPr bwMode="auto">
            <a:xfrm>
              <a:off x="2320" y="2772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17</a:t>
              </a:r>
              <a:endParaRPr lang="en-US" altLang="en-US"/>
            </a:p>
          </p:txBody>
        </p:sp>
        <p:sp>
          <p:nvSpPr>
            <p:cNvPr id="11405" name="Text Box 141"/>
            <p:cNvSpPr txBox="1">
              <a:spLocks noChangeArrowheads="1"/>
            </p:cNvSpPr>
            <p:nvPr/>
          </p:nvSpPr>
          <p:spPr bwMode="auto">
            <a:xfrm>
              <a:off x="2002" y="3172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16</a:t>
              </a:r>
              <a:endParaRPr lang="en-US" altLang="en-US"/>
            </a:p>
          </p:txBody>
        </p:sp>
        <p:sp>
          <p:nvSpPr>
            <p:cNvPr id="11406" name="Text Box 142"/>
            <p:cNvSpPr txBox="1">
              <a:spLocks noChangeArrowheads="1"/>
            </p:cNvSpPr>
            <p:nvPr/>
          </p:nvSpPr>
          <p:spPr bwMode="auto">
            <a:xfrm>
              <a:off x="2497" y="3157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14</a:t>
              </a:r>
              <a:endParaRPr lang="en-US" altLang="en-US"/>
            </a:p>
          </p:txBody>
        </p:sp>
      </p:grpSp>
      <p:grpSp>
        <p:nvGrpSpPr>
          <p:cNvPr id="11447" name="Group 183"/>
          <p:cNvGrpSpPr>
            <a:grpSpLocks/>
          </p:cNvGrpSpPr>
          <p:nvPr/>
        </p:nvGrpSpPr>
        <p:grpSpPr bwMode="auto">
          <a:xfrm>
            <a:off x="7793039" y="4327526"/>
            <a:ext cx="2103437" cy="2090738"/>
            <a:chOff x="3949" y="2726"/>
            <a:chExt cx="1325" cy="1317"/>
          </a:xfrm>
        </p:grpSpPr>
        <p:grpSp>
          <p:nvGrpSpPr>
            <p:cNvPr id="11407" name="Group 143"/>
            <p:cNvGrpSpPr>
              <a:grpSpLocks/>
            </p:cNvGrpSpPr>
            <p:nvPr/>
          </p:nvGrpSpPr>
          <p:grpSpPr bwMode="auto">
            <a:xfrm>
              <a:off x="4242" y="3558"/>
              <a:ext cx="582" cy="485"/>
              <a:chOff x="3946" y="1329"/>
              <a:chExt cx="582" cy="485"/>
            </a:xfrm>
          </p:grpSpPr>
          <p:grpSp>
            <p:nvGrpSpPr>
              <p:cNvPr id="11408" name="Group 144"/>
              <p:cNvGrpSpPr>
                <a:grpSpLocks/>
              </p:cNvGrpSpPr>
              <p:nvPr/>
            </p:nvGrpSpPr>
            <p:grpSpPr bwMode="auto">
              <a:xfrm>
                <a:off x="4394" y="1547"/>
                <a:ext cx="134" cy="267"/>
                <a:chOff x="2400" y="864"/>
                <a:chExt cx="432" cy="858"/>
              </a:xfrm>
            </p:grpSpPr>
            <p:sp>
              <p:nvSpPr>
                <p:cNvPr id="11409" name="Oval 145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000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0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2408" y="974"/>
                  <a:ext cx="375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altLang="en-US"/>
                </a:p>
              </p:txBody>
            </p:sp>
          </p:grpSp>
          <p:grpSp>
            <p:nvGrpSpPr>
              <p:cNvPr id="11411" name="Group 147"/>
              <p:cNvGrpSpPr>
                <a:grpSpLocks/>
              </p:cNvGrpSpPr>
              <p:nvPr/>
            </p:nvGrpSpPr>
            <p:grpSpPr bwMode="auto">
              <a:xfrm>
                <a:off x="3946" y="1547"/>
                <a:ext cx="134" cy="267"/>
                <a:chOff x="2400" y="864"/>
                <a:chExt cx="432" cy="858"/>
              </a:xfrm>
            </p:grpSpPr>
            <p:sp>
              <p:nvSpPr>
                <p:cNvPr id="11412" name="Oval 148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000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3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409" y="974"/>
                  <a:ext cx="375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altLang="en-US"/>
                </a:p>
              </p:txBody>
            </p:sp>
          </p:grpSp>
          <p:grpSp>
            <p:nvGrpSpPr>
              <p:cNvPr id="11414" name="Group 150"/>
              <p:cNvGrpSpPr>
                <a:grpSpLocks/>
              </p:cNvGrpSpPr>
              <p:nvPr/>
            </p:nvGrpSpPr>
            <p:grpSpPr bwMode="auto">
              <a:xfrm>
                <a:off x="4045" y="1329"/>
                <a:ext cx="360" cy="242"/>
                <a:chOff x="896" y="1363"/>
                <a:chExt cx="1156" cy="778"/>
              </a:xfrm>
            </p:grpSpPr>
            <p:sp>
              <p:nvSpPr>
                <p:cNvPr id="11415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896" y="1363"/>
                  <a:ext cx="534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6" name="Line 152"/>
                <p:cNvSpPr>
                  <a:spLocks noChangeShapeType="1"/>
                </p:cNvSpPr>
                <p:nvPr/>
              </p:nvSpPr>
              <p:spPr bwMode="auto">
                <a:xfrm>
                  <a:off x="1674" y="1378"/>
                  <a:ext cx="378" cy="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421" name="Text Box 157"/>
            <p:cNvSpPr txBox="1">
              <a:spLocks noChangeArrowheads="1"/>
            </p:cNvSpPr>
            <p:nvPr/>
          </p:nvSpPr>
          <p:spPr bwMode="auto">
            <a:xfrm>
              <a:off x="4170" y="3473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/>
                <a:t>13</a:t>
              </a:r>
              <a:endParaRPr lang="en-US" altLang="en-US"/>
            </a:p>
          </p:txBody>
        </p:sp>
        <p:sp>
          <p:nvSpPr>
            <p:cNvPr id="11422" name="Text Box 158"/>
            <p:cNvSpPr txBox="1">
              <a:spLocks noChangeArrowheads="1"/>
            </p:cNvSpPr>
            <p:nvPr/>
          </p:nvSpPr>
          <p:spPr bwMode="auto">
            <a:xfrm>
              <a:off x="4644" y="3474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15</a:t>
              </a:r>
              <a:endParaRPr lang="en-US" altLang="en-US"/>
            </a:p>
          </p:txBody>
        </p:sp>
        <p:grpSp>
          <p:nvGrpSpPr>
            <p:cNvPr id="11424" name="Group 160"/>
            <p:cNvGrpSpPr>
              <a:grpSpLocks/>
            </p:cNvGrpSpPr>
            <p:nvPr/>
          </p:nvGrpSpPr>
          <p:grpSpPr bwMode="auto">
            <a:xfrm>
              <a:off x="4631" y="2800"/>
              <a:ext cx="135" cy="267"/>
              <a:chOff x="2400" y="864"/>
              <a:chExt cx="432" cy="856"/>
            </a:xfrm>
          </p:grpSpPr>
          <p:sp>
            <p:nvSpPr>
              <p:cNvPr id="11425" name="Oval 161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6" name="Text Box 162"/>
              <p:cNvSpPr txBox="1">
                <a:spLocks noChangeArrowheads="1"/>
              </p:cNvSpPr>
              <p:nvPr/>
            </p:nvSpPr>
            <p:spPr bwMode="auto">
              <a:xfrm>
                <a:off x="2412" y="973"/>
                <a:ext cx="372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427" name="Group 163"/>
            <p:cNvGrpSpPr>
              <a:grpSpLocks/>
            </p:cNvGrpSpPr>
            <p:nvPr/>
          </p:nvGrpSpPr>
          <p:grpSpPr bwMode="auto">
            <a:xfrm>
              <a:off x="4258" y="3054"/>
              <a:ext cx="134" cy="267"/>
              <a:chOff x="2400" y="864"/>
              <a:chExt cx="432" cy="856"/>
            </a:xfrm>
          </p:grpSpPr>
          <p:sp>
            <p:nvSpPr>
              <p:cNvPr id="11428" name="Oval 164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9" name="Text Box 165"/>
              <p:cNvSpPr txBox="1">
                <a:spLocks noChangeArrowheads="1"/>
              </p:cNvSpPr>
              <p:nvPr/>
            </p:nvSpPr>
            <p:spPr bwMode="auto">
              <a:xfrm>
                <a:off x="2409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430" name="Group 166"/>
            <p:cNvGrpSpPr>
              <a:grpSpLocks/>
            </p:cNvGrpSpPr>
            <p:nvPr/>
          </p:nvGrpSpPr>
          <p:grpSpPr bwMode="auto">
            <a:xfrm>
              <a:off x="5140" y="3054"/>
              <a:ext cx="134" cy="267"/>
              <a:chOff x="2400" y="864"/>
              <a:chExt cx="432" cy="856"/>
            </a:xfrm>
          </p:grpSpPr>
          <p:sp>
            <p:nvSpPr>
              <p:cNvPr id="11431" name="Oval 167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2" name="Text Box 168"/>
              <p:cNvSpPr txBox="1">
                <a:spLocks noChangeArrowheads="1"/>
              </p:cNvSpPr>
              <p:nvPr/>
            </p:nvSpPr>
            <p:spPr bwMode="auto">
              <a:xfrm>
                <a:off x="2410" y="973"/>
                <a:ext cx="375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433" name="Group 169"/>
            <p:cNvGrpSpPr>
              <a:grpSpLocks/>
            </p:cNvGrpSpPr>
            <p:nvPr/>
          </p:nvGrpSpPr>
          <p:grpSpPr bwMode="auto">
            <a:xfrm>
              <a:off x="4475" y="3413"/>
              <a:ext cx="134" cy="267"/>
              <a:chOff x="2400" y="864"/>
              <a:chExt cx="432" cy="858"/>
            </a:xfrm>
          </p:grpSpPr>
          <p:sp>
            <p:nvSpPr>
              <p:cNvPr id="11434" name="Oval 170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5" name="Text Box 171"/>
              <p:cNvSpPr txBox="1">
                <a:spLocks noChangeArrowheads="1"/>
              </p:cNvSpPr>
              <p:nvPr/>
            </p:nvSpPr>
            <p:spPr bwMode="auto">
              <a:xfrm>
                <a:off x="2409" y="974"/>
                <a:ext cx="375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1436" name="Group 172"/>
            <p:cNvGrpSpPr>
              <a:grpSpLocks/>
            </p:cNvGrpSpPr>
            <p:nvPr/>
          </p:nvGrpSpPr>
          <p:grpSpPr bwMode="auto">
            <a:xfrm>
              <a:off x="4026" y="3413"/>
              <a:ext cx="135" cy="267"/>
              <a:chOff x="2400" y="864"/>
              <a:chExt cx="432" cy="858"/>
            </a:xfrm>
          </p:grpSpPr>
          <p:sp>
            <p:nvSpPr>
              <p:cNvPr id="11437" name="Oval 173"/>
              <p:cNvSpPr>
                <a:spLocks noChangeArrowheads="1"/>
              </p:cNvSpPr>
              <p:nvPr/>
            </p:nvSpPr>
            <p:spPr bwMode="auto">
              <a:xfrm>
                <a:off x="2400" y="864"/>
                <a:ext cx="432" cy="432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" name="Text Box 174"/>
              <p:cNvSpPr txBox="1">
                <a:spLocks noChangeArrowheads="1"/>
              </p:cNvSpPr>
              <p:nvPr/>
            </p:nvSpPr>
            <p:spPr bwMode="auto">
              <a:xfrm>
                <a:off x="2412" y="974"/>
                <a:ext cx="37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1439" name="Line 175"/>
            <p:cNvSpPr>
              <a:spLocks noChangeShapeType="1"/>
            </p:cNvSpPr>
            <p:nvPr/>
          </p:nvSpPr>
          <p:spPr bwMode="auto">
            <a:xfrm flipH="1">
              <a:off x="4379" y="2905"/>
              <a:ext cx="25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0" name="Line 176"/>
            <p:cNvSpPr>
              <a:spLocks noChangeShapeType="1"/>
            </p:cNvSpPr>
            <p:nvPr/>
          </p:nvSpPr>
          <p:spPr bwMode="auto">
            <a:xfrm flipH="1">
              <a:off x="4136" y="3195"/>
              <a:ext cx="147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1" name="Line 177"/>
            <p:cNvSpPr>
              <a:spLocks noChangeShapeType="1"/>
            </p:cNvSpPr>
            <p:nvPr/>
          </p:nvSpPr>
          <p:spPr bwMode="auto">
            <a:xfrm>
              <a:off x="4348" y="3201"/>
              <a:ext cx="138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2" name="Line 178"/>
            <p:cNvSpPr>
              <a:spLocks noChangeShapeType="1"/>
            </p:cNvSpPr>
            <p:nvPr/>
          </p:nvSpPr>
          <p:spPr bwMode="auto">
            <a:xfrm>
              <a:off x="4748" y="2910"/>
              <a:ext cx="39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3" name="Text Box 179"/>
            <p:cNvSpPr txBox="1">
              <a:spLocks noChangeArrowheads="1"/>
            </p:cNvSpPr>
            <p:nvPr/>
          </p:nvSpPr>
          <p:spPr bwMode="auto">
            <a:xfrm>
              <a:off x="4824" y="2726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19</a:t>
              </a:r>
              <a:endParaRPr lang="en-US" altLang="en-US"/>
            </a:p>
          </p:txBody>
        </p:sp>
        <p:sp>
          <p:nvSpPr>
            <p:cNvPr id="11444" name="Text Box 180"/>
            <p:cNvSpPr txBox="1">
              <a:spLocks noChangeArrowheads="1"/>
            </p:cNvSpPr>
            <p:nvPr/>
          </p:nvSpPr>
          <p:spPr bwMode="auto">
            <a:xfrm>
              <a:off x="4260" y="2727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17</a:t>
              </a:r>
              <a:endParaRPr lang="en-US" altLang="en-US"/>
            </a:p>
          </p:txBody>
        </p:sp>
        <p:sp>
          <p:nvSpPr>
            <p:cNvPr id="11445" name="Text Box 181"/>
            <p:cNvSpPr txBox="1">
              <a:spLocks noChangeArrowheads="1"/>
            </p:cNvSpPr>
            <p:nvPr/>
          </p:nvSpPr>
          <p:spPr bwMode="auto">
            <a:xfrm>
              <a:off x="3949" y="3135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16</a:t>
              </a:r>
              <a:endParaRPr lang="en-US" altLang="en-US"/>
            </a:p>
          </p:txBody>
        </p:sp>
        <p:sp>
          <p:nvSpPr>
            <p:cNvPr id="11446" name="Text Box 182"/>
            <p:cNvSpPr txBox="1">
              <a:spLocks noChangeArrowheads="1"/>
            </p:cNvSpPr>
            <p:nvPr/>
          </p:nvSpPr>
          <p:spPr bwMode="auto">
            <a:xfrm>
              <a:off x="4444" y="3120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14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3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0" y="5037138"/>
            <a:ext cx="9144000" cy="18208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735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A* Algorithm </a:t>
            </a:r>
            <a:r>
              <a:rPr lang="en-US" altLang="en-US" sz="3600"/>
              <a:t>(“A-Star”)</a:t>
            </a:r>
            <a:br>
              <a:rPr lang="en-US" altLang="en-US" sz="3600"/>
            </a:br>
            <a:r>
              <a:rPr lang="en-US" altLang="en-US" sz="3600"/>
              <a:t> </a:t>
            </a:r>
            <a:r>
              <a:rPr lang="en-US" altLang="en-US" sz="1400">
                <a:solidFill>
                  <a:schemeClr val="tx1"/>
                </a:solidFill>
              </a:rPr>
              <a:t>Enqueue nodes in order of estimate cost to goal, </a:t>
            </a:r>
            <a:r>
              <a:rPr lang="en-US" altLang="en-US" sz="1400" i="1">
                <a:solidFill>
                  <a:schemeClr val="tx1"/>
                </a:solidFill>
              </a:rPr>
              <a:t>f</a:t>
            </a:r>
            <a:r>
              <a:rPr lang="en-US" altLang="en-US" sz="1400">
                <a:solidFill>
                  <a:schemeClr val="tx1"/>
                </a:solidFill>
              </a:rPr>
              <a:t>(n)</a:t>
            </a:r>
            <a:r>
              <a:rPr lang="en-US" altLang="en-US"/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78039" y="1624014"/>
            <a:ext cx="84470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/>
              <a:t>g</a:t>
            </a:r>
            <a:r>
              <a:rPr lang="en-US" altLang="en-US"/>
              <a:t>(n) is the cost to get to a node.</a:t>
            </a:r>
          </a:p>
          <a:p>
            <a:r>
              <a:rPr lang="en-US" altLang="en-US" i="1"/>
              <a:t>h</a:t>
            </a:r>
            <a:r>
              <a:rPr lang="en-US" altLang="en-US"/>
              <a:t>(n) is the estimated distance to the goal.</a:t>
            </a:r>
          </a:p>
          <a:p>
            <a:endParaRPr lang="en-US" altLang="en-US"/>
          </a:p>
          <a:p>
            <a:r>
              <a:rPr lang="en-US" altLang="en-US" i="1"/>
              <a:t>f</a:t>
            </a:r>
            <a:r>
              <a:rPr lang="en-US" altLang="en-US"/>
              <a:t>(n) = </a:t>
            </a:r>
            <a:r>
              <a:rPr lang="en-US" altLang="en-US" i="1"/>
              <a:t>g</a:t>
            </a:r>
            <a:r>
              <a:rPr lang="en-US" altLang="en-US"/>
              <a:t>(n)  + </a:t>
            </a:r>
            <a:r>
              <a:rPr lang="en-US" altLang="en-US" i="1"/>
              <a:t>h</a:t>
            </a:r>
            <a:r>
              <a:rPr lang="en-US" altLang="en-US"/>
              <a:t>(n) </a:t>
            </a:r>
          </a:p>
          <a:p>
            <a:endParaRPr lang="en-US" altLang="en-US"/>
          </a:p>
          <a:p>
            <a:r>
              <a:rPr lang="en-US" altLang="en-US" sz="1600"/>
              <a:t>We can think of </a:t>
            </a:r>
            <a:r>
              <a:rPr lang="en-US" altLang="en-US" sz="1600" i="1"/>
              <a:t>f</a:t>
            </a:r>
            <a:r>
              <a:rPr lang="en-US" altLang="en-US" sz="1600"/>
              <a:t>(n) as the estimated cost of the cheapest solution that goes through node 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Note that we can use the general search algorithm we used before. All that we have changed is the queuing strategy.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54226" y="4999039"/>
            <a:ext cx="8228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If the heuristic is optimistic, that is to say, it never overestimates the distance to the goal, then…</a:t>
            </a:r>
          </a:p>
          <a:p>
            <a:endParaRPr lang="en-US" altLang="en-US"/>
          </a:p>
          <a:p>
            <a:r>
              <a:rPr lang="en-US" altLang="en-US"/>
              <a:t>A* is optimal and complete!</a:t>
            </a:r>
          </a:p>
        </p:txBody>
      </p:sp>
    </p:spTree>
    <p:extLst>
      <p:ext uri="{BB962C8B-B14F-4D97-AF65-F5344CB8AC3E}">
        <p14:creationId xmlns:p14="http://schemas.microsoft.com/office/powerpoint/2010/main" val="30486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32001" y="484189"/>
            <a:ext cx="83470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Informal </a:t>
            </a:r>
            <a:r>
              <a:rPr lang="en-US" altLang="en-US" b="1" i="1"/>
              <a:t>proof</a:t>
            </a:r>
            <a:r>
              <a:rPr lang="en-US" altLang="en-US" b="1"/>
              <a:t> outline of A* completeness</a:t>
            </a: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Assume that every operator has some minimum positive cost, </a:t>
            </a:r>
            <a:r>
              <a:rPr lang="en-US" altLang="en-US" i="1"/>
              <a:t>epsilon</a:t>
            </a:r>
            <a:r>
              <a:rPr lang="en-US" altLang="en-US"/>
              <a:t> .</a:t>
            </a:r>
          </a:p>
          <a:p>
            <a:pPr>
              <a:buFontTx/>
              <a:buChar char="•"/>
            </a:pPr>
            <a:r>
              <a:rPr lang="en-US" altLang="en-US"/>
              <a:t> Assume that a goal state exists, therefore some finite set of operators lead to it.</a:t>
            </a:r>
          </a:p>
          <a:p>
            <a:pPr>
              <a:buFontTx/>
              <a:buChar char="•"/>
            </a:pPr>
            <a:r>
              <a:rPr lang="en-US" altLang="en-US"/>
              <a:t>Expanding nodes produces paths whose actual costs increase by at least epsilon each time. Since the algorithm will not terminate until it finds a goal state, it must expand a goal state in finite time.</a:t>
            </a:r>
          </a:p>
          <a:p>
            <a:pPr>
              <a:buFontTx/>
              <a:buChar char="•"/>
            </a:pPr>
            <a:endParaRPr lang="en-US" altLang="en-US"/>
          </a:p>
          <a:p>
            <a:r>
              <a:rPr lang="en-US" altLang="en-US" b="1"/>
              <a:t>Informal </a:t>
            </a:r>
            <a:r>
              <a:rPr lang="en-US" altLang="en-US" b="1" i="1"/>
              <a:t>proof</a:t>
            </a:r>
            <a:r>
              <a:rPr lang="en-US" altLang="en-US" b="1"/>
              <a:t> outline of A* optimality</a:t>
            </a: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When A* terminates, it has found a goal state</a:t>
            </a:r>
          </a:p>
          <a:p>
            <a:pPr>
              <a:buFontTx/>
              <a:buChar char="•"/>
            </a:pPr>
            <a:r>
              <a:rPr lang="en-US" altLang="en-US"/>
              <a:t> All remaining nodes have an estimate cost to goal (</a:t>
            </a:r>
            <a:r>
              <a:rPr lang="en-US" altLang="en-US" i="1"/>
              <a:t>f</a:t>
            </a:r>
            <a:r>
              <a:rPr lang="en-US" altLang="en-US"/>
              <a:t>(n)) greater than or equal to that of goal we have found.</a:t>
            </a:r>
          </a:p>
          <a:p>
            <a:pPr>
              <a:buFontTx/>
              <a:buChar char="•"/>
            </a:pPr>
            <a:r>
              <a:rPr lang="en-US" altLang="en-US"/>
              <a:t>Since the heuristic function was optimistic, the actual cost to goal for these other paths can be no better than the cost of the one we have already found.</a:t>
            </a:r>
          </a:p>
        </p:txBody>
      </p:sp>
    </p:spTree>
    <p:extLst>
      <p:ext uri="{BB962C8B-B14F-4D97-AF65-F5344CB8AC3E}">
        <p14:creationId xmlns:p14="http://schemas.microsoft.com/office/powerpoint/2010/main" val="32892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12284"/>
            <a:ext cx="8229600" cy="450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613" y="150813"/>
            <a:ext cx="7772400" cy="1143000"/>
          </a:xfrm>
        </p:spPr>
        <p:txBody>
          <a:bodyPr/>
          <a:lstStyle/>
          <a:p>
            <a:r>
              <a:rPr lang="en-US" altLang="en-US"/>
              <a:t>How fast is A*?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97100" y="1365251"/>
            <a:ext cx="7899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A* is the fastest search algorithm</a:t>
            </a:r>
            <a:r>
              <a:rPr lang="en-US" altLang="en-US"/>
              <a:t>. That is, for any given heuristic, no algorithm can expand fewer nodes than A*.</a:t>
            </a:r>
          </a:p>
          <a:p>
            <a:endParaRPr lang="en-US" altLang="en-US"/>
          </a:p>
          <a:p>
            <a:r>
              <a:rPr lang="en-US" altLang="en-US"/>
              <a:t>How fast is it? Depends of the quality of the heuristic.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If the heuristic is useless (ie </a:t>
            </a:r>
            <a:r>
              <a:rPr lang="en-US" altLang="en-US" i="1"/>
              <a:t>h</a:t>
            </a:r>
            <a:r>
              <a:rPr lang="en-US" altLang="en-US"/>
              <a:t>(n) is hardcoded to equal 0 ), the algorithm degenerates to uniform cost.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If the heuristic is perfect, there is no real search, we just march down the tree to the goal.</a:t>
            </a:r>
          </a:p>
          <a:p>
            <a:endParaRPr lang="en-US" altLang="en-US"/>
          </a:p>
          <a:p>
            <a:r>
              <a:rPr lang="en-US" altLang="en-US"/>
              <a:t>Generally we are somewhere in between the two situations above. The time taken depends on the quality of the heuristic.</a:t>
            </a:r>
          </a:p>
        </p:txBody>
      </p:sp>
    </p:spTree>
    <p:extLst>
      <p:ext uri="{BB962C8B-B14F-4D97-AF65-F5344CB8AC3E}">
        <p14:creationId xmlns:p14="http://schemas.microsoft.com/office/powerpoint/2010/main" val="22342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613" y="150813"/>
            <a:ext cx="7772400" cy="1143000"/>
          </a:xfrm>
        </p:spPr>
        <p:txBody>
          <a:bodyPr/>
          <a:lstStyle/>
          <a:p>
            <a:r>
              <a:rPr lang="en-US" altLang="en-US"/>
              <a:t>What is A*’s space complexity?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97100" y="1365251"/>
            <a:ext cx="789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A* has worst case O(b</a:t>
            </a:r>
            <a:r>
              <a:rPr lang="en-US" altLang="en-US" baseline="30000"/>
              <a:t>d</a:t>
            </a:r>
            <a:r>
              <a:rPr lang="en-US" altLang="en-US"/>
              <a:t>) space complexity, but an iterative deepening version is possible ( IDA*  )</a:t>
            </a:r>
          </a:p>
        </p:txBody>
      </p:sp>
    </p:spTree>
    <p:extLst>
      <p:ext uri="{BB962C8B-B14F-4D97-AF65-F5344CB8AC3E}">
        <p14:creationId xmlns:p14="http://schemas.microsoft.com/office/powerpoint/2010/main" val="37857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/>
              <a:t>A Worked Example: Maze Traversal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153400" y="1371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610600" y="1371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067800" y="1371600"/>
            <a:ext cx="457200" cy="457200"/>
          </a:xfrm>
          <a:prstGeom prst="rect">
            <a:avLst/>
          </a:prstGeom>
          <a:solidFill>
            <a:srgbClr val="FF00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9525000" y="1371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153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610600" y="18288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067800" y="1828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9525000" y="1828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8153400" y="22860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8610600" y="22860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9067800" y="2286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9525000" y="22860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81534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86106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9067800" y="27432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95250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8153400" y="32004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8610600" y="32004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9067800" y="32004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9525000" y="32004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9982200" y="13716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9982200" y="1828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9982200" y="2286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99822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9982200" y="32004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8153400" y="3657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8610600" y="3657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9067800" y="3657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9525000" y="3657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9982200" y="3657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772400" y="13716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7772400" y="18288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772400" y="27432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772400" y="22860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7772400" y="32004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1752600" y="2275267"/>
            <a:ext cx="533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Problem</a:t>
            </a:r>
            <a:r>
              <a:rPr lang="en-US" altLang="en-US" dirty="0"/>
              <a:t>: To get from square </a:t>
            </a:r>
            <a:r>
              <a:rPr lang="en-US" altLang="en-US" b="1" dirty="0">
                <a:solidFill>
                  <a:srgbClr val="FF33CC"/>
                </a:solidFill>
              </a:rPr>
              <a:t>A3</a:t>
            </a:r>
            <a:r>
              <a:rPr lang="en-US" altLang="en-US" dirty="0"/>
              <a:t> to square </a:t>
            </a:r>
            <a:r>
              <a:rPr lang="en-US" altLang="en-US" b="1" dirty="0"/>
              <a:t>E2</a:t>
            </a:r>
            <a:r>
              <a:rPr lang="en-US" altLang="en-US" dirty="0"/>
              <a:t>, one step at a time, avoiding obstacles (black squares).</a:t>
            </a:r>
          </a:p>
          <a:p>
            <a:endParaRPr lang="en-US" altLang="en-US" dirty="0"/>
          </a:p>
          <a:p>
            <a:r>
              <a:rPr lang="en-US" altLang="en-US" b="1" dirty="0"/>
              <a:t>Operators</a:t>
            </a:r>
            <a:r>
              <a:rPr lang="en-US" altLang="en-US" dirty="0"/>
              <a:t>: (in order)</a:t>
            </a:r>
          </a:p>
          <a:p>
            <a:pPr>
              <a:buFontTx/>
              <a:buChar char="•"/>
            </a:pPr>
            <a:r>
              <a:rPr lang="en-US" altLang="en-US" b="1" dirty="0" err="1">
                <a:latin typeface="Courier New" panose="02070309020205020404" pitchFamily="49" charset="0"/>
              </a:rPr>
              <a:t>go_left</a:t>
            </a:r>
            <a:r>
              <a:rPr lang="en-US" altLang="en-US" dirty="0"/>
              <a:t>(n) </a:t>
            </a:r>
          </a:p>
          <a:p>
            <a:pPr>
              <a:buFontTx/>
              <a:buChar char="•"/>
            </a:pPr>
            <a:r>
              <a:rPr lang="en-US" altLang="en-US" b="1" dirty="0" err="1">
                <a:latin typeface="Courier New" panose="02070309020205020404" pitchFamily="49" charset="0"/>
              </a:rPr>
              <a:t>go_down</a:t>
            </a:r>
            <a:r>
              <a:rPr lang="en-US" altLang="en-US" dirty="0"/>
              <a:t>(n) </a:t>
            </a:r>
          </a:p>
          <a:p>
            <a:pPr>
              <a:buFontTx/>
              <a:buChar char="•"/>
            </a:pPr>
            <a:r>
              <a:rPr lang="en-US" altLang="en-US" b="1" dirty="0" err="1">
                <a:latin typeface="Courier New" panose="02070309020205020404" pitchFamily="49" charset="0"/>
              </a:rPr>
              <a:t>go_right</a:t>
            </a:r>
            <a:r>
              <a:rPr lang="en-US" altLang="en-US" dirty="0"/>
              <a:t>(n) </a:t>
            </a:r>
          </a:p>
          <a:p>
            <a:r>
              <a:rPr lang="en-US" altLang="en-US" dirty="0"/>
              <a:t>each operator costs 1.</a:t>
            </a:r>
          </a:p>
          <a:p>
            <a:endParaRPr lang="en-US" altLang="en-US" dirty="0"/>
          </a:p>
          <a:p>
            <a:r>
              <a:rPr lang="en-US" altLang="en-US" b="1" dirty="0"/>
              <a:t>Heuristic</a:t>
            </a:r>
            <a:r>
              <a:rPr lang="en-US" altLang="en-US" dirty="0"/>
              <a:t>: Manhattan distance</a:t>
            </a:r>
          </a:p>
        </p:txBody>
      </p:sp>
    </p:spTree>
    <p:extLst>
      <p:ext uri="{BB962C8B-B14F-4D97-AF65-F5344CB8AC3E}">
        <p14:creationId xmlns:p14="http://schemas.microsoft.com/office/powerpoint/2010/main" val="19590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077237" y="953037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11683" y="914400"/>
            <a:ext cx="44285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A4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g(A2) = 1</a:t>
            </a:r>
          </a:p>
          <a:p>
            <a:r>
              <a:rPr lang="en-US" altLang="en-US" sz="1600" dirty="0"/>
              <a:t>h(A2) = 4</a:t>
            </a:r>
            <a:endParaRPr lang="en-US" altLang="en-US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19507" name="Group 51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53" name="Rectangle 97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4" name="Rectangle 98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6" name="Rectangle 100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7" name="Rectangle 101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" name="Rectangle 102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" name="Rectangle 103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" name="Rectangle 104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" name="Rectangle 105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" name="Rectangle 106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" name="Rectangle 107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" name="Rectangle 108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" name="Rectangle 109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" name="Rectangle 110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" name="Rectangle 111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" name="Rectangle 112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" name="Rectangle 113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" name="Rectangle 114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" name="Rectangle 115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" name="Rectangle 116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" name="Rectangle 117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" name="Rectangle 118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" name="Rectangle 119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" name="Rectangle 120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" name="Text Box 122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9579" name="Text Box 123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9580" name="Text Box 124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9581" name="Text Box 125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9582" name="Text Box 126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9583" name="Text Box 127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19584" name="Text Box 128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19585" name="Text Box 129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19586" name="Text Box 130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19587" name="Text Box 131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19600" name="Text Box 144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19601" name="Text Box 145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19602" name="Text Box 146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4022469" y="1953433"/>
            <a:ext cx="44285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c3</a:t>
            </a:r>
            <a:endParaRPr lang="en-US" altLang="en-US" dirty="0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4477680" y="1833233"/>
            <a:ext cx="9076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g(c3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2</a:t>
            </a:r>
            <a:endParaRPr lang="en-US" altLang="en-US" sz="1600" dirty="0"/>
          </a:p>
          <a:p>
            <a:r>
              <a:rPr lang="en-US" altLang="en-US" sz="1600" dirty="0" smtClean="0"/>
              <a:t>h(c3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3</a:t>
            </a:r>
            <a:endParaRPr lang="en-US" altLang="en-US" dirty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540815" y="1999445"/>
            <a:ext cx="44285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B4</a:t>
            </a:r>
            <a:endParaRPr lang="en-US" altLang="en-US" dirty="0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063694" y="1879312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g(B4)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2</a:t>
            </a:r>
            <a:endParaRPr lang="en-US" altLang="en-US" sz="1600" dirty="0"/>
          </a:p>
          <a:p>
            <a:r>
              <a:rPr lang="en-US" altLang="en-US" sz="1600" dirty="0" smtClean="0"/>
              <a:t>h(B4) </a:t>
            </a:r>
            <a:r>
              <a:rPr lang="en-US" altLang="en-US" sz="1600" dirty="0"/>
              <a:t>= 5</a:t>
            </a:r>
            <a:endParaRPr lang="en-US" altLang="en-US" dirty="0"/>
          </a:p>
        </p:txBody>
      </p:sp>
      <p:cxnSp>
        <p:nvCxnSpPr>
          <p:cNvPr id="3" name="Straight Connector 2"/>
          <p:cNvCxnSpPr>
            <a:stCxn id="19461" idx="2"/>
          </p:cNvCxnSpPr>
          <p:nvPr/>
        </p:nvCxnSpPr>
        <p:spPr>
          <a:xfrm flipH="1">
            <a:off x="4243894" y="1322369"/>
            <a:ext cx="46703" cy="510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86750" y="1382469"/>
            <a:ext cx="871453" cy="51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385552" y="1957863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A1</a:t>
            </a:r>
            <a:endParaRPr lang="en-US" altLang="en-US" dirty="0"/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936044" y="1866788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g(A1)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2</a:t>
            </a:r>
            <a:endParaRPr lang="en-US" altLang="en-US" sz="1600" dirty="0"/>
          </a:p>
          <a:p>
            <a:r>
              <a:rPr lang="en-US" altLang="en-US" sz="1600" dirty="0" smtClean="0"/>
              <a:t>h(A1)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5</a:t>
            </a:r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0286" y="1382469"/>
            <a:ext cx="237114" cy="49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0553" name="Text Box 73"/>
          <p:cNvSpPr txBox="1">
            <a:spLocks noChangeArrowheads="1"/>
          </p:cNvSpPr>
          <p:nvPr/>
        </p:nvSpPr>
        <p:spPr bwMode="auto">
          <a:xfrm>
            <a:off x="9505950" y="3619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</p:spTree>
    <p:extLst>
      <p:ext uri="{BB962C8B-B14F-4D97-AF65-F5344CB8AC3E}">
        <p14:creationId xmlns:p14="http://schemas.microsoft.com/office/powerpoint/2010/main" val="13300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9026525" y="1250950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</p:spTree>
    <p:extLst>
      <p:ext uri="{BB962C8B-B14F-4D97-AF65-F5344CB8AC3E}">
        <p14:creationId xmlns:p14="http://schemas.microsoft.com/office/powerpoint/2010/main" val="37213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2070100" y="3416300"/>
            <a:ext cx="426720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2679701" y="3340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g(B1) = 3</a:t>
            </a:r>
          </a:p>
          <a:p>
            <a:r>
              <a:rPr lang="en-US" altLang="en-US" sz="1600"/>
              <a:t>h(B1) = 4</a:t>
            </a:r>
            <a:endParaRPr lang="en-US" altLang="en-US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>
            <a:off x="2311400" y="25146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8124825" y="79375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9026525" y="1241425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</p:spTree>
    <p:extLst>
      <p:ext uri="{BB962C8B-B14F-4D97-AF65-F5344CB8AC3E}">
        <p14:creationId xmlns:p14="http://schemas.microsoft.com/office/powerpoint/2010/main" val="34255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070100" y="3416300"/>
            <a:ext cx="426720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679701" y="3340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g(B1) = 3</a:t>
            </a:r>
          </a:p>
          <a:p>
            <a:r>
              <a:rPr lang="en-US" altLang="en-US" sz="1600"/>
              <a:t>h(B1) = 4</a:t>
            </a:r>
            <a:endParaRPr lang="en-US" alt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311400" y="25146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4864100" y="39497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B5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473701" y="38735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g(B5) = 3</a:t>
            </a:r>
          </a:p>
          <a:p>
            <a:r>
              <a:rPr lang="en-US" altLang="en-US" sz="1600"/>
              <a:t>h(B5) = 6</a:t>
            </a:r>
            <a:endParaRPr lang="en-US" altLang="en-US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143500" y="316230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5130800" y="44450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8124825" y="79375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9026525" y="1241425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9967913" y="7874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B5</a:t>
            </a:r>
          </a:p>
        </p:txBody>
      </p:sp>
    </p:spTree>
    <p:extLst>
      <p:ext uri="{BB962C8B-B14F-4D97-AF65-F5344CB8AC3E}">
        <p14:creationId xmlns:p14="http://schemas.microsoft.com/office/powerpoint/2010/main" val="23816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070100" y="3416300"/>
            <a:ext cx="426720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679701" y="3340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g(B1) = 3</a:t>
            </a:r>
          </a:p>
          <a:p>
            <a:r>
              <a:rPr lang="en-US" altLang="en-US" sz="1600"/>
              <a:t>h(B1) = 4</a:t>
            </a:r>
            <a:endParaRPr lang="en-US" alt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311400" y="25146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4864100" y="39497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B5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473701" y="38735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g(B5) = 3</a:t>
            </a:r>
          </a:p>
          <a:p>
            <a:r>
              <a:rPr lang="en-US" altLang="en-US" sz="1600" dirty="0"/>
              <a:t>h(B5) = 6</a:t>
            </a:r>
            <a:endParaRPr lang="en-US" altLang="en-US" dirty="0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143500" y="316230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5130800" y="4329089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8124825" y="79375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9026525" y="1241425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9967913" y="7874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B5</a:t>
            </a:r>
          </a:p>
        </p:txBody>
      </p: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4902737" y="5171720"/>
            <a:ext cx="4251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5581832" y="5003512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77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070100" y="3416300"/>
            <a:ext cx="426720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679701" y="3340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g(B1) = 3</a:t>
            </a:r>
          </a:p>
          <a:p>
            <a:r>
              <a:rPr lang="en-US" altLang="en-US" sz="1600"/>
              <a:t>h(B1) = 4</a:t>
            </a:r>
            <a:endParaRPr lang="en-US" alt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311400" y="25146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4864100" y="39497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B5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473701" y="38735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g(B5) = 3</a:t>
            </a:r>
          </a:p>
          <a:p>
            <a:r>
              <a:rPr lang="en-US" altLang="en-US" sz="1600" dirty="0"/>
              <a:t>h(B5) = 6</a:t>
            </a:r>
            <a:endParaRPr lang="en-US" altLang="en-US" dirty="0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143500" y="316230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5130800" y="4329089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8124825" y="79375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9026525" y="1241425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9967913" y="7874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B5</a:t>
            </a:r>
          </a:p>
        </p:txBody>
      </p: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4902737" y="5171720"/>
            <a:ext cx="4251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5581832" y="5003512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5</a:t>
            </a:r>
            <a:endParaRPr lang="en-US" altLang="en-US" dirty="0"/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4087874" y="5403621"/>
            <a:ext cx="4443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D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4304606" y="5772953"/>
            <a:ext cx="94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g(D5</a:t>
            </a:r>
            <a:r>
              <a:rPr lang="en-US" altLang="en-US" sz="1600" dirty="0"/>
              <a:t>) = 5</a:t>
            </a:r>
          </a:p>
          <a:p>
            <a:r>
              <a:rPr lang="en-US" altLang="en-US" sz="1600" dirty="0" smtClean="0"/>
              <a:t>h(D5</a:t>
            </a:r>
            <a:r>
              <a:rPr lang="en-US" altLang="en-US" sz="1600" dirty="0"/>
              <a:t>) = 4</a:t>
            </a:r>
            <a:endParaRPr lang="en-US" altLang="en-US" dirty="0"/>
          </a:p>
        </p:txBody>
      </p:sp>
      <p:cxnSp>
        <p:nvCxnSpPr>
          <p:cNvPr id="3" name="Straight Connector 2"/>
          <p:cNvCxnSpPr>
            <a:stCxn id="74" idx="1"/>
            <a:endCxn id="76" idx="3"/>
          </p:cNvCxnSpPr>
          <p:nvPr/>
        </p:nvCxnSpPr>
        <p:spPr>
          <a:xfrm flipH="1">
            <a:off x="4532226" y="5356386"/>
            <a:ext cx="370511" cy="231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tree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27294"/>
            <a:ext cx="8229600" cy="36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070100" y="3416300"/>
            <a:ext cx="426720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679701" y="3340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g(B1) = 3</a:t>
            </a:r>
          </a:p>
          <a:p>
            <a:r>
              <a:rPr lang="en-US" altLang="en-US" sz="1600"/>
              <a:t>h(B1) = 4</a:t>
            </a:r>
            <a:endParaRPr lang="en-US" alt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311400" y="25146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4864100" y="39497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B5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473701" y="38735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g(B5) = 3</a:t>
            </a:r>
          </a:p>
          <a:p>
            <a:r>
              <a:rPr lang="en-US" altLang="en-US" sz="1600" dirty="0"/>
              <a:t>h(B5) = 6</a:t>
            </a:r>
            <a:endParaRPr lang="en-US" altLang="en-US" dirty="0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143500" y="316230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5130800" y="4329089"/>
            <a:ext cx="12700" cy="347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8124825" y="79375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9026525" y="1241425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9967913" y="7874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B5</a:t>
            </a:r>
          </a:p>
        </p:txBody>
      </p: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4930942" y="4676660"/>
            <a:ext cx="4251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5557358" y="469989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5</a:t>
            </a:r>
            <a:endParaRPr lang="en-US" altLang="en-US" dirty="0"/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4087874" y="5403621"/>
            <a:ext cx="4443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D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4590912" y="5384344"/>
            <a:ext cx="94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g(D5</a:t>
            </a:r>
            <a:r>
              <a:rPr lang="en-US" altLang="en-US" sz="1600" dirty="0"/>
              <a:t>) = 5</a:t>
            </a:r>
          </a:p>
          <a:p>
            <a:r>
              <a:rPr lang="en-US" altLang="en-US" sz="1600" dirty="0" smtClean="0"/>
              <a:t>h(D5</a:t>
            </a:r>
            <a:r>
              <a:rPr lang="en-US" altLang="en-US" sz="1600" dirty="0"/>
              <a:t>) = 4</a:t>
            </a:r>
            <a:endParaRPr lang="en-US" altLang="en-US" dirty="0"/>
          </a:p>
        </p:txBody>
      </p:sp>
      <p:cxnSp>
        <p:nvCxnSpPr>
          <p:cNvPr id="3" name="Straight Connector 2"/>
          <p:cNvCxnSpPr>
            <a:stCxn id="74" idx="1"/>
            <a:endCxn id="76" idx="3"/>
          </p:cNvCxnSpPr>
          <p:nvPr/>
        </p:nvCxnSpPr>
        <p:spPr>
          <a:xfrm flipH="1">
            <a:off x="4532226" y="4861326"/>
            <a:ext cx="398716" cy="726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07600" y="1789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D5</a:t>
            </a:r>
            <a:endParaRPr lang="en-US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3268515" y="5764869"/>
            <a:ext cx="4443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D</a:t>
            </a:r>
            <a:r>
              <a:rPr lang="en-US" altLang="en-US" dirty="0"/>
              <a:t>4</a:t>
            </a:r>
          </a:p>
        </p:txBody>
      </p:sp>
      <p:sp>
        <p:nvSpPr>
          <p:cNvPr id="83" name="Text Box 63"/>
          <p:cNvSpPr txBox="1">
            <a:spLocks noChangeArrowheads="1"/>
          </p:cNvSpPr>
          <p:nvPr/>
        </p:nvSpPr>
        <p:spPr bwMode="auto">
          <a:xfrm>
            <a:off x="3741316" y="5907362"/>
            <a:ext cx="94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g(D4)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h(D4)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3</a:t>
            </a:r>
            <a:endParaRPr lang="en-US" altLang="en-US" dirty="0"/>
          </a:p>
        </p:txBody>
      </p:sp>
      <p:cxnSp>
        <p:nvCxnSpPr>
          <p:cNvPr id="7" name="Straight Connector 6"/>
          <p:cNvCxnSpPr>
            <a:stCxn id="76" idx="1"/>
          </p:cNvCxnSpPr>
          <p:nvPr/>
        </p:nvCxnSpPr>
        <p:spPr>
          <a:xfrm flipH="1">
            <a:off x="3835401" y="5588287"/>
            <a:ext cx="252473" cy="25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0" y="3530600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070100" y="3416300"/>
            <a:ext cx="426720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679701" y="3340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g(B1) = 3</a:t>
            </a:r>
          </a:p>
          <a:p>
            <a:r>
              <a:rPr lang="en-US" altLang="en-US" sz="1600"/>
              <a:t>h(B1) = 4</a:t>
            </a:r>
            <a:endParaRPr lang="en-US" alt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311400" y="25146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4864100" y="39497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B5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473701" y="38735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g(B5) = 3</a:t>
            </a:r>
          </a:p>
          <a:p>
            <a:r>
              <a:rPr lang="en-US" altLang="en-US" sz="1600" dirty="0"/>
              <a:t>h(B5) = 6</a:t>
            </a:r>
            <a:endParaRPr lang="en-US" altLang="en-US" dirty="0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143500" y="316230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5130800" y="4329089"/>
            <a:ext cx="12700" cy="347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8124825" y="79375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9026525" y="1241425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9967913" y="7874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B5</a:t>
            </a:r>
          </a:p>
        </p:txBody>
      </p: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4930942" y="4676660"/>
            <a:ext cx="4251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5557358" y="469989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5</a:t>
            </a:r>
            <a:endParaRPr lang="en-US" altLang="en-US" dirty="0"/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4343401" y="5132129"/>
            <a:ext cx="4443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D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4804272" y="5193269"/>
            <a:ext cx="94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g(D5</a:t>
            </a:r>
            <a:r>
              <a:rPr lang="en-US" altLang="en-US" sz="1600" dirty="0"/>
              <a:t>) = 5</a:t>
            </a:r>
          </a:p>
          <a:p>
            <a:r>
              <a:rPr lang="en-US" altLang="en-US" sz="1600" dirty="0" smtClean="0"/>
              <a:t>h(D5</a:t>
            </a:r>
            <a:r>
              <a:rPr lang="en-US" altLang="en-US" sz="1600" dirty="0"/>
              <a:t>) = 4</a:t>
            </a:r>
            <a:endParaRPr lang="en-US" altLang="en-US" dirty="0"/>
          </a:p>
        </p:txBody>
      </p:sp>
      <p:cxnSp>
        <p:nvCxnSpPr>
          <p:cNvPr id="3" name="Straight Connector 2"/>
          <p:cNvCxnSpPr>
            <a:stCxn id="74" idx="1"/>
          </p:cNvCxnSpPr>
          <p:nvPr/>
        </p:nvCxnSpPr>
        <p:spPr>
          <a:xfrm flipH="1">
            <a:off x="4733526" y="4861326"/>
            <a:ext cx="197416" cy="40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07600" y="1789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D5</a:t>
            </a:r>
            <a:endParaRPr lang="en-US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3761080" y="5535282"/>
            <a:ext cx="4443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D</a:t>
            </a:r>
            <a:r>
              <a:rPr lang="en-US" altLang="en-US" dirty="0"/>
              <a:t>4</a:t>
            </a:r>
          </a:p>
        </p:txBody>
      </p:sp>
      <p:sp>
        <p:nvSpPr>
          <p:cNvPr id="83" name="Text Box 63"/>
          <p:cNvSpPr txBox="1">
            <a:spLocks noChangeArrowheads="1"/>
          </p:cNvSpPr>
          <p:nvPr/>
        </p:nvSpPr>
        <p:spPr bwMode="auto">
          <a:xfrm>
            <a:off x="4251960" y="5670963"/>
            <a:ext cx="94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g(D4)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h(D4)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3</a:t>
            </a:r>
            <a:endParaRPr lang="en-US" altLang="en-US" dirty="0"/>
          </a:p>
        </p:txBody>
      </p:sp>
      <p:cxnSp>
        <p:nvCxnSpPr>
          <p:cNvPr id="7" name="Straight Connector 6"/>
          <p:cNvCxnSpPr>
            <a:stCxn id="76" idx="1"/>
          </p:cNvCxnSpPr>
          <p:nvPr/>
        </p:nvCxnSpPr>
        <p:spPr>
          <a:xfrm flipH="1">
            <a:off x="4090928" y="5316795"/>
            <a:ext cx="252473" cy="25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62"/>
          <p:cNvSpPr txBox="1">
            <a:spLocks noChangeArrowheads="1"/>
          </p:cNvSpPr>
          <p:nvPr/>
        </p:nvSpPr>
        <p:spPr bwMode="auto">
          <a:xfrm>
            <a:off x="3001820" y="5843298"/>
            <a:ext cx="4138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</a:t>
            </a:r>
            <a:r>
              <a:rPr lang="en-US" altLang="en-US" dirty="0" smtClean="0"/>
              <a:t>4</a:t>
            </a:r>
            <a:endParaRPr lang="en-US" altLang="en-US" dirty="0"/>
          </a:p>
        </p:txBody>
      </p:sp>
      <p:sp>
        <p:nvSpPr>
          <p:cNvPr id="85" name="Text Box 63"/>
          <p:cNvSpPr txBox="1">
            <a:spLocks noChangeArrowheads="1"/>
          </p:cNvSpPr>
          <p:nvPr/>
        </p:nvSpPr>
        <p:spPr bwMode="auto">
          <a:xfrm>
            <a:off x="3391482" y="5920242"/>
            <a:ext cx="922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g(E4) </a:t>
            </a:r>
            <a:r>
              <a:rPr lang="en-US" altLang="en-US" sz="1600" dirty="0"/>
              <a:t>= 5</a:t>
            </a:r>
          </a:p>
          <a:p>
            <a:r>
              <a:rPr lang="en-US" altLang="en-US" sz="1600" dirty="0" smtClean="0"/>
              <a:t>h(E4) </a:t>
            </a:r>
            <a:r>
              <a:rPr lang="en-US" altLang="en-US" sz="1600" dirty="0"/>
              <a:t>= 2</a:t>
            </a:r>
            <a:endParaRPr lang="en-US" altLang="en-US" dirty="0"/>
          </a:p>
        </p:txBody>
      </p:sp>
      <p:cxnSp>
        <p:nvCxnSpPr>
          <p:cNvPr id="6" name="Straight Connector 5"/>
          <p:cNvCxnSpPr>
            <a:stCxn id="82" idx="1"/>
            <a:endCxn id="84" idx="3"/>
          </p:cNvCxnSpPr>
          <p:nvPr/>
        </p:nvCxnSpPr>
        <p:spPr>
          <a:xfrm flipH="1">
            <a:off x="3415716" y="5719948"/>
            <a:ext cx="345364" cy="30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946238" y="3017102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b="1"/>
              <a:t>Operators</a:t>
            </a:r>
            <a:r>
              <a:rPr lang="en-US" altLang="en-US"/>
              <a:t>: (in order)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go_left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go_down</a:t>
            </a:r>
            <a:r>
              <a:rPr lang="en-US" altLang="en-US"/>
              <a:t>(n) </a:t>
            </a:r>
          </a:p>
          <a:p>
            <a:pPr>
              <a:buFontTx/>
              <a:buChar char="•"/>
            </a:pPr>
            <a:r>
              <a:rPr lang="en-US" altLang="en-US" b="1">
                <a:latin typeface="Courier New" panose="02070309020205020404" pitchFamily="49" charset="0"/>
              </a:rPr>
              <a:t>go_right</a:t>
            </a:r>
            <a:r>
              <a:rPr lang="en-US" altLang="en-US"/>
              <a:t>(n) </a:t>
            </a:r>
          </a:p>
          <a:p>
            <a:r>
              <a:rPr lang="en-US" altLang="en-US"/>
              <a:t>each operator costs 1.</a:t>
            </a:r>
          </a:p>
          <a:p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74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A3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19800" y="9144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670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g(A2) = 1</a:t>
            </a:r>
          </a:p>
          <a:p>
            <a:r>
              <a:rPr lang="en-US" altLang="en-US" sz="1600"/>
              <a:t>h(A2) = 4</a:t>
            </a:r>
            <a:endParaRPr lang="en-US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8201" y="8382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g(B3) = 1</a:t>
            </a:r>
          </a:p>
          <a:p>
            <a:r>
              <a:rPr lang="en-US" altLang="en-US" sz="1600"/>
              <a:t>h(B3) = 4</a:t>
            </a:r>
            <a:endParaRPr lang="en-US" alt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629401" y="8382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g(A4) = 1</a:t>
            </a:r>
          </a:p>
          <a:p>
            <a:r>
              <a:rPr lang="en-US" altLang="en-US" sz="1600"/>
              <a:t>h(A4) = 6</a:t>
            </a:r>
            <a:endParaRPr lang="en-US" alt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652714" y="773113"/>
            <a:ext cx="3367087" cy="95250"/>
            <a:chOff x="711" y="495"/>
            <a:chExt cx="2121" cy="60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776" y="50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711" y="495"/>
              <a:ext cx="89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920" y="495"/>
              <a:ext cx="9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225800" y="2654300"/>
            <a:ext cx="425116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51400" y="26543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835401" y="2578101"/>
            <a:ext cx="930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g(C3) = 2</a:t>
            </a:r>
          </a:p>
          <a:p>
            <a:r>
              <a:rPr lang="en-US" altLang="en-US" sz="1600"/>
              <a:t>h(C3) = 3</a:t>
            </a:r>
            <a:endParaRPr lang="en-US" alt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461001" y="2578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g(B4) = 2</a:t>
            </a:r>
          </a:p>
          <a:p>
            <a:r>
              <a:rPr lang="en-US" altLang="en-US" sz="1600"/>
              <a:t>h(B4) = 5</a:t>
            </a:r>
            <a:endParaRPr lang="en-US" alt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746500" y="1511300"/>
            <a:ext cx="1143000" cy="1092200"/>
            <a:chOff x="1312" y="3184"/>
            <a:chExt cx="1056" cy="312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1312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944" y="3184"/>
              <a:ext cx="424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057400" y="1955800"/>
            <a:ext cx="4347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667001" y="1879601"/>
            <a:ext cx="939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g(A1) = 2</a:t>
            </a:r>
          </a:p>
          <a:p>
            <a:r>
              <a:rPr lang="en-US" altLang="en-US" sz="1600"/>
              <a:t>h(A1) = 5</a:t>
            </a:r>
            <a:endParaRPr lang="en-US" alt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324100" y="14478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1788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86360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9093200" y="342900"/>
            <a:ext cx="457200" cy="457200"/>
          </a:xfrm>
          <a:prstGeom prst="rect">
            <a:avLst/>
          </a:prstGeom>
          <a:solidFill>
            <a:srgbClr val="FF33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9550400" y="3429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8178800" y="8001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8636000" y="8001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90932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95504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81788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86360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90932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9550400" y="12573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81788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86360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9093200" y="17145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95504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1788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8636000" y="2171700"/>
            <a:ext cx="4572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90932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9550400" y="21717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10007600" y="3429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0007600" y="800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10007600" y="12573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10007600" y="17145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10007600" y="21717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81788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6360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90932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95504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0007600" y="26289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797800" y="342900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797800" y="8001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7797800" y="1714500"/>
            <a:ext cx="3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7797800" y="12573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7797800" y="2171700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070100" y="3416300"/>
            <a:ext cx="426720" cy="36933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679701" y="33401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g(B1) = 3</a:t>
            </a:r>
          </a:p>
          <a:p>
            <a:r>
              <a:rPr lang="en-US" altLang="en-US" sz="1600"/>
              <a:t>h(B1) = 4</a:t>
            </a:r>
            <a:endParaRPr lang="en-US" alt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311400" y="2514600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4864100" y="3949700"/>
            <a:ext cx="4267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B5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473701" y="387350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g(B5) = 3</a:t>
            </a:r>
          </a:p>
          <a:p>
            <a:r>
              <a:rPr lang="en-US" altLang="en-US" sz="1600" dirty="0"/>
              <a:t>h(B5) = 6</a:t>
            </a:r>
            <a:endParaRPr lang="en-US" altLang="en-US" dirty="0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143500" y="3162300"/>
            <a:ext cx="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5130800" y="4329089"/>
            <a:ext cx="12700" cy="347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8582025" y="374650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A2</a:t>
            </a: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9066213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B3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9477375" y="38258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A4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8147050" y="373063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8124825" y="79375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B1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9026525" y="1241425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C3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9520238" y="7747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B4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9967913" y="787400"/>
            <a:ext cx="426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B5</a:t>
            </a:r>
          </a:p>
        </p:txBody>
      </p: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4930942" y="4676660"/>
            <a:ext cx="4251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5557358" y="4699891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h(C5</a:t>
            </a:r>
            <a:r>
              <a:rPr lang="en-US" altLang="en-US" sz="1600" dirty="0"/>
              <a:t>) = </a:t>
            </a:r>
            <a:r>
              <a:rPr lang="en-US" altLang="en-US" sz="1600" dirty="0" smtClean="0"/>
              <a:t>5</a:t>
            </a:r>
            <a:endParaRPr lang="en-US" altLang="en-US" dirty="0"/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4343401" y="5132129"/>
            <a:ext cx="4443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D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4804272" y="5193269"/>
            <a:ext cx="94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g(D5</a:t>
            </a:r>
            <a:r>
              <a:rPr lang="en-US" altLang="en-US" sz="1600" dirty="0"/>
              <a:t>) = 5</a:t>
            </a:r>
          </a:p>
          <a:p>
            <a:r>
              <a:rPr lang="en-US" altLang="en-US" sz="1600" dirty="0" smtClean="0"/>
              <a:t>h(D5</a:t>
            </a:r>
            <a:r>
              <a:rPr lang="en-US" altLang="en-US" sz="1600" dirty="0"/>
              <a:t>) = 4</a:t>
            </a:r>
            <a:endParaRPr lang="en-US" altLang="en-US" dirty="0"/>
          </a:p>
        </p:txBody>
      </p:sp>
      <p:cxnSp>
        <p:nvCxnSpPr>
          <p:cNvPr id="3" name="Straight Connector 2"/>
          <p:cNvCxnSpPr>
            <a:stCxn id="74" idx="1"/>
          </p:cNvCxnSpPr>
          <p:nvPr/>
        </p:nvCxnSpPr>
        <p:spPr>
          <a:xfrm flipH="1">
            <a:off x="4733526" y="4861326"/>
            <a:ext cx="197416" cy="40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07600" y="1789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D5</a:t>
            </a:r>
            <a:endParaRPr lang="en-US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3761080" y="5535282"/>
            <a:ext cx="4443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D</a:t>
            </a:r>
            <a:r>
              <a:rPr lang="en-US" altLang="en-US" dirty="0"/>
              <a:t>4</a:t>
            </a:r>
          </a:p>
        </p:txBody>
      </p:sp>
      <p:sp>
        <p:nvSpPr>
          <p:cNvPr id="83" name="Text Box 63"/>
          <p:cNvSpPr txBox="1">
            <a:spLocks noChangeArrowheads="1"/>
          </p:cNvSpPr>
          <p:nvPr/>
        </p:nvSpPr>
        <p:spPr bwMode="auto">
          <a:xfrm>
            <a:off x="4251960" y="5670963"/>
            <a:ext cx="94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g(D4)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h(D4)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3</a:t>
            </a:r>
            <a:endParaRPr lang="en-US" altLang="en-US" dirty="0"/>
          </a:p>
        </p:txBody>
      </p:sp>
      <p:cxnSp>
        <p:nvCxnSpPr>
          <p:cNvPr id="7" name="Straight Connector 6"/>
          <p:cNvCxnSpPr>
            <a:stCxn id="76" idx="1"/>
          </p:cNvCxnSpPr>
          <p:nvPr/>
        </p:nvCxnSpPr>
        <p:spPr>
          <a:xfrm flipH="1">
            <a:off x="4090928" y="5316795"/>
            <a:ext cx="252473" cy="25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62"/>
          <p:cNvSpPr txBox="1">
            <a:spLocks noChangeArrowheads="1"/>
          </p:cNvSpPr>
          <p:nvPr/>
        </p:nvSpPr>
        <p:spPr bwMode="auto">
          <a:xfrm>
            <a:off x="3001820" y="5843298"/>
            <a:ext cx="4138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</a:t>
            </a:r>
            <a:r>
              <a:rPr lang="en-US" altLang="en-US" dirty="0" smtClean="0"/>
              <a:t>4</a:t>
            </a:r>
            <a:endParaRPr lang="en-US" altLang="en-US" dirty="0"/>
          </a:p>
        </p:txBody>
      </p:sp>
      <p:sp>
        <p:nvSpPr>
          <p:cNvPr id="85" name="Text Box 63"/>
          <p:cNvSpPr txBox="1">
            <a:spLocks noChangeArrowheads="1"/>
          </p:cNvSpPr>
          <p:nvPr/>
        </p:nvSpPr>
        <p:spPr bwMode="auto">
          <a:xfrm>
            <a:off x="3391482" y="5920242"/>
            <a:ext cx="922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g(E4) </a:t>
            </a:r>
            <a:r>
              <a:rPr lang="en-US" altLang="en-US" sz="1600" dirty="0"/>
              <a:t>= 5</a:t>
            </a:r>
          </a:p>
          <a:p>
            <a:r>
              <a:rPr lang="en-US" altLang="en-US" sz="1600" dirty="0" smtClean="0"/>
              <a:t>h(E4) </a:t>
            </a:r>
            <a:r>
              <a:rPr lang="en-US" altLang="en-US" sz="1600" dirty="0"/>
              <a:t>= 2</a:t>
            </a:r>
            <a:endParaRPr lang="en-US" altLang="en-US" dirty="0"/>
          </a:p>
        </p:txBody>
      </p:sp>
      <p:cxnSp>
        <p:nvCxnSpPr>
          <p:cNvPr id="6" name="Straight Connector 5"/>
          <p:cNvCxnSpPr>
            <a:stCxn id="82" idx="1"/>
            <a:endCxn id="84" idx="3"/>
          </p:cNvCxnSpPr>
          <p:nvPr/>
        </p:nvCxnSpPr>
        <p:spPr>
          <a:xfrm flipH="1">
            <a:off x="3415716" y="5719948"/>
            <a:ext cx="345364" cy="30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62"/>
          <p:cNvSpPr txBox="1">
            <a:spLocks noChangeArrowheads="1"/>
          </p:cNvSpPr>
          <p:nvPr/>
        </p:nvSpPr>
        <p:spPr bwMode="auto">
          <a:xfrm>
            <a:off x="2376750" y="6058735"/>
            <a:ext cx="4138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E</a:t>
            </a:r>
            <a:r>
              <a:rPr lang="en-US" altLang="en-US" dirty="0"/>
              <a:t>3</a:t>
            </a:r>
          </a:p>
        </p:txBody>
      </p:sp>
      <p:sp>
        <p:nvSpPr>
          <p:cNvPr id="87" name="Text Box 63"/>
          <p:cNvSpPr txBox="1">
            <a:spLocks noChangeArrowheads="1"/>
          </p:cNvSpPr>
          <p:nvPr/>
        </p:nvSpPr>
        <p:spPr bwMode="auto">
          <a:xfrm>
            <a:off x="1370643" y="5904614"/>
            <a:ext cx="922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/>
              <a:t>g(E3)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4</a:t>
            </a:r>
            <a:endParaRPr lang="en-US" altLang="en-US" sz="1600" dirty="0"/>
          </a:p>
          <a:p>
            <a:r>
              <a:rPr lang="en-US" altLang="en-US" sz="1600" dirty="0" smtClean="0"/>
              <a:t>h(E3) </a:t>
            </a:r>
            <a:r>
              <a:rPr lang="en-US" altLang="en-US" sz="1600" dirty="0"/>
              <a:t>= </a:t>
            </a:r>
            <a:r>
              <a:rPr lang="en-US" altLang="en-US" sz="1600" dirty="0" smtClean="0"/>
              <a:t>1</a:t>
            </a:r>
            <a:endParaRPr lang="en-US" altLang="en-US" dirty="0"/>
          </a:p>
        </p:txBody>
      </p:sp>
      <p:sp>
        <p:nvSpPr>
          <p:cNvPr id="88" name="Text Box 62"/>
          <p:cNvSpPr txBox="1">
            <a:spLocks noChangeArrowheads="1"/>
          </p:cNvSpPr>
          <p:nvPr/>
        </p:nvSpPr>
        <p:spPr bwMode="auto">
          <a:xfrm>
            <a:off x="592707" y="5789360"/>
            <a:ext cx="4138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E2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21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Monotonicity</a:t>
            </a:r>
            <a:r>
              <a:rPr lang="en-US" dirty="0"/>
              <a:t> </a:t>
            </a:r>
          </a:p>
          <a:p>
            <a:r>
              <a:rPr lang="en-US" dirty="0" smtClean="0"/>
              <a:t>Example</a:t>
            </a:r>
            <a:r>
              <a:rPr lang="en-US" dirty="0"/>
              <a:t>: The Modified Traveling Salesman</a:t>
            </a:r>
          </a:p>
          <a:p>
            <a:r>
              <a:rPr lang="en-US" dirty="0"/>
              <a:t>Hill Climbing </a:t>
            </a:r>
          </a:p>
          <a:p>
            <a:r>
              <a:rPr lang="en-US" dirty="0" smtClean="0"/>
              <a:t>Steepest </a:t>
            </a:r>
            <a:r>
              <a:rPr lang="en-US" dirty="0"/>
              <a:t>Ascent Hill Climbing </a:t>
            </a:r>
          </a:p>
          <a:p>
            <a:r>
              <a:rPr lang="en-US" dirty="0" smtClean="0"/>
              <a:t>Foothills</a:t>
            </a:r>
            <a:r>
              <a:rPr lang="en-US" dirty="0"/>
              <a:t>, Plateaus, and Ridges </a:t>
            </a:r>
          </a:p>
          <a:p>
            <a:r>
              <a:rPr lang="en-US" dirty="0" smtClean="0"/>
              <a:t>Best-First </a:t>
            </a:r>
            <a:r>
              <a:rPr lang="en-US" dirty="0"/>
              <a:t>Search </a:t>
            </a:r>
            <a:endParaRPr lang="en-US" dirty="0" smtClean="0"/>
          </a:p>
          <a:p>
            <a:r>
              <a:rPr lang="en-US" dirty="0"/>
              <a:t>Beam Search </a:t>
            </a:r>
          </a:p>
          <a:p>
            <a:r>
              <a:rPr lang="en-US" dirty="0" smtClean="0"/>
              <a:t>Identifying </a:t>
            </a:r>
            <a:r>
              <a:rPr lang="en-US" dirty="0"/>
              <a:t>Optimal Paths </a:t>
            </a:r>
          </a:p>
          <a:p>
            <a:r>
              <a:rPr lang="en-US" dirty="0" smtClean="0"/>
              <a:t> </a:t>
            </a:r>
            <a:r>
              <a:rPr lang="en-US" dirty="0"/>
              <a:t>A* Algorithms </a:t>
            </a:r>
          </a:p>
          <a:p>
            <a:r>
              <a:rPr lang="en-US" dirty="0" smtClean="0"/>
              <a:t>Uniform </a:t>
            </a:r>
            <a:r>
              <a:rPr lang="en-US" dirty="0"/>
              <a:t>Cost Search </a:t>
            </a:r>
          </a:p>
          <a:p>
            <a:r>
              <a:rPr lang="en-US" dirty="0" smtClean="0"/>
              <a:t> </a:t>
            </a:r>
            <a:r>
              <a:rPr lang="en-US" dirty="0"/>
              <a:t>Greedy Search </a:t>
            </a:r>
          </a:p>
          <a:p>
            <a:r>
              <a:rPr lang="en-US" dirty="0" smtClean="0"/>
              <a:t>Example</a:t>
            </a:r>
            <a:r>
              <a:rPr lang="en-US" dirty="0"/>
              <a:t>: The Knapsack Problem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</a:t>
            </a:r>
            <a:r>
              <a:rPr lang="en-US" dirty="0"/>
              <a:t>for a Gift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/>
              <a:t>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DFS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688" y="1824831"/>
            <a:ext cx="7286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1679"/>
            <a:ext cx="8229600" cy="428448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Monotonicity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Example</a:t>
            </a:r>
            <a:r>
              <a:rPr lang="en-US" dirty="0"/>
              <a:t>: The Modified Traveling Salesman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Hill Climbing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Steepest </a:t>
            </a:r>
            <a:r>
              <a:rPr lang="en-US" dirty="0"/>
              <a:t>Ascent Hill Climbing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Foothills</a:t>
            </a:r>
            <a:r>
              <a:rPr lang="en-US" dirty="0"/>
              <a:t>, Plateaus, and Ridges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Best-First </a:t>
            </a:r>
            <a:r>
              <a:rPr lang="en-US" dirty="0"/>
              <a:t>Search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Beam 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Identifying </a:t>
            </a:r>
            <a:r>
              <a:rPr lang="en-US" dirty="0"/>
              <a:t>Optimal Paths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A* Algorithms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Uniform </a:t>
            </a:r>
            <a:r>
              <a:rPr lang="en-US" dirty="0"/>
              <a:t>Cost 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Greedy 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Example</a:t>
            </a:r>
            <a:r>
              <a:rPr lang="en-US" dirty="0"/>
              <a:t>: The Knapsack Problem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777</TotalTime>
  <Words>3584</Words>
  <Application>Microsoft Office PowerPoint</Application>
  <PresentationFormat>Widescreen</PresentationFormat>
  <Paragraphs>997</Paragraphs>
  <Slides>90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2" baseType="lpstr">
      <vt:lpstr>Arial</vt:lpstr>
      <vt:lpstr>Calibri</vt:lpstr>
      <vt:lpstr>Calibri Light</vt:lpstr>
      <vt:lpstr>Courier New</vt:lpstr>
      <vt:lpstr>LetterGothic12PitchBT-Bold</vt:lpstr>
      <vt:lpstr>LetterGothic12PitchBT-Roman</vt:lpstr>
      <vt:lpstr>Minion-Regular</vt:lpstr>
      <vt:lpstr>MyriadMM-700--400-</vt:lpstr>
      <vt:lpstr>Tahoma</vt:lpstr>
      <vt:lpstr>Times New Roman</vt:lpstr>
      <vt:lpstr>Retrospect</vt:lpstr>
      <vt:lpstr>Bitmap Image</vt:lpstr>
      <vt:lpstr>Artificial Intelligence</vt:lpstr>
      <vt:lpstr>Search Methodologies </vt:lpstr>
      <vt:lpstr>Topics</vt:lpstr>
      <vt:lpstr>Traversing a MAZE</vt:lpstr>
      <vt:lpstr>DFS and Maze Traversal </vt:lpstr>
      <vt:lpstr>PowerPoint Presentation</vt:lpstr>
      <vt:lpstr>PowerPoint Presentation</vt:lpstr>
      <vt:lpstr>Simple tree</vt:lpstr>
      <vt:lpstr>Implementation DFS</vt:lpstr>
      <vt:lpstr>PowerPoint Presentation</vt:lpstr>
      <vt:lpstr>Imple.. BFS</vt:lpstr>
      <vt:lpstr>PowerPoint Presentation</vt:lpstr>
      <vt:lpstr>Depth-First Iterative Deepening</vt:lpstr>
      <vt:lpstr>PowerPoint Presentation</vt:lpstr>
      <vt:lpstr>PowerPoint Presentation</vt:lpstr>
      <vt:lpstr>PowerPoint Presentation</vt:lpstr>
      <vt:lpstr>PowerPoint Presentation</vt:lpstr>
      <vt:lpstr>Iterative deepening search L=0</vt:lpstr>
      <vt:lpstr>Iterative deepening search L=1</vt:lpstr>
      <vt:lpstr>Iterative deepening search lL=2</vt:lpstr>
      <vt:lpstr>Iterative deepening search lL=3</vt:lpstr>
      <vt:lpstr>Properties of iterative deepening search</vt:lpstr>
      <vt:lpstr>Example IDS</vt:lpstr>
      <vt:lpstr>Heuristic Search </vt:lpstr>
      <vt:lpstr>Sometimes we can tell that some states appear better that others... </vt:lpstr>
      <vt:lpstr>PowerPoint Presentation</vt:lpstr>
      <vt:lpstr>Heuristics for 8-puzzle I </vt:lpstr>
      <vt:lpstr>Heuristics for 8-puzzle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A* Algorithm (“A-Star”)  Enqueue nodes in order of estimate cost to goal, f(n) </vt:lpstr>
      <vt:lpstr>PowerPoint Presentation</vt:lpstr>
      <vt:lpstr>How fast is A*?</vt:lpstr>
      <vt:lpstr>What is A*’s space complexity?</vt:lpstr>
      <vt:lpstr>A Worked Example: Maze Traversal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Search… </vt:lpstr>
      <vt:lpstr>PowerPoint Presentation</vt:lpstr>
      <vt:lpstr>Searching for a Gift </vt:lpstr>
      <vt:lpstr>Artificial Intelligence</vt:lpstr>
      <vt:lpstr>Topics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qazi zia engr.zia</dc:creator>
  <cp:lastModifiedBy>qazi zia engr.zia</cp:lastModifiedBy>
  <cp:revision>52</cp:revision>
  <dcterms:created xsi:type="dcterms:W3CDTF">2014-09-10T05:13:17Z</dcterms:created>
  <dcterms:modified xsi:type="dcterms:W3CDTF">2014-09-25T08:50:34Z</dcterms:modified>
</cp:coreProperties>
</file>