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7" r:id="rId2"/>
    <p:sldId id="31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94" r:id="rId22"/>
    <p:sldId id="29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6" r:id="rId41"/>
    <p:sldId id="293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BA33D-CF7E-4021-83B9-9EA53E0A188A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F089E-A90A-4CE5-A7C0-83A22D2E9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4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3DD7A-CBBB-4002-9D16-8CE21128BE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96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57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3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8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52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9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8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6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0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6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2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C98F305-2CDE-4412-82AA-3539E9823E4D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3C7E428-6263-41A8-B5E5-A5809A294D5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85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14-15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 Neural Networks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AI Lectures by Engr.Q.Zia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9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1113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77285"/>
            <a:ext cx="10058400" cy="42371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Once the inputs have been fed through the network to produce outputs, an</a:t>
            </a:r>
          </a:p>
          <a:p>
            <a:r>
              <a:rPr lang="en-US" b="1" dirty="0"/>
              <a:t>error gradient </a:t>
            </a:r>
            <a:r>
              <a:rPr lang="en-US" dirty="0"/>
              <a:t>is calculated for each node </a:t>
            </a:r>
            <a:r>
              <a:rPr lang="en-US" i="1" dirty="0"/>
              <a:t>k </a:t>
            </a:r>
            <a:r>
              <a:rPr lang="en-US" dirty="0"/>
              <a:t>in the output layer</a:t>
            </a:r>
            <a:r>
              <a:rPr lang="en-US" dirty="0" smtClean="0"/>
              <a:t>.</a:t>
            </a:r>
          </a:p>
          <a:p>
            <a:r>
              <a:rPr lang="en-US" dirty="0"/>
              <a:t>The error signal for k is defined as the difference between the desired </a:t>
            </a:r>
            <a:r>
              <a:rPr lang="en-US" dirty="0" smtClean="0"/>
              <a:t>value and </a:t>
            </a:r>
            <a:r>
              <a:rPr lang="en-US" dirty="0"/>
              <a:t>the actual value for that node</a:t>
            </a:r>
            <a:r>
              <a:rPr lang="en-US" dirty="0" smtClean="0"/>
              <a:t>:    </a:t>
            </a:r>
          </a:p>
          <a:p>
            <a:r>
              <a:rPr lang="en-US" dirty="0" smtClean="0"/>
              <a:t>     </a:t>
            </a:r>
            <a:endParaRPr lang="en-US" dirty="0"/>
          </a:p>
          <a:p>
            <a:r>
              <a:rPr lang="en-US" i="1" dirty="0" err="1"/>
              <a:t>dk</a:t>
            </a:r>
            <a:r>
              <a:rPr lang="en-US" i="1" dirty="0"/>
              <a:t> </a:t>
            </a:r>
            <a:r>
              <a:rPr lang="en-US" dirty="0"/>
              <a:t>is the desired value </a:t>
            </a:r>
            <a:r>
              <a:rPr lang="en-US" dirty="0" smtClean="0"/>
              <a:t>for </a:t>
            </a:r>
            <a:r>
              <a:rPr lang="en-US" dirty="0"/>
              <a:t>node </a:t>
            </a:r>
            <a:r>
              <a:rPr lang="en-US" i="1" dirty="0"/>
              <a:t>k</a:t>
            </a:r>
            <a:r>
              <a:rPr lang="en-US" dirty="0"/>
              <a:t>, and </a:t>
            </a:r>
            <a:r>
              <a:rPr lang="en-US" i="1" dirty="0" err="1"/>
              <a:t>yk</a:t>
            </a:r>
            <a:r>
              <a:rPr lang="en-US" i="1" dirty="0"/>
              <a:t> </a:t>
            </a:r>
            <a:r>
              <a:rPr lang="en-US" dirty="0"/>
              <a:t>is the actual value, in this iteration</a:t>
            </a:r>
            <a:r>
              <a:rPr lang="en-US" dirty="0" smtClean="0"/>
              <a:t>.</a:t>
            </a:r>
          </a:p>
          <a:p>
            <a:r>
              <a:rPr lang="en-US" dirty="0"/>
              <a:t>The error gradient for output node </a:t>
            </a:r>
            <a:r>
              <a:rPr lang="en-US" i="1" dirty="0"/>
              <a:t>k </a:t>
            </a:r>
            <a:r>
              <a:rPr lang="en-US" dirty="0"/>
              <a:t>is defined as the error value for </a:t>
            </a:r>
            <a:r>
              <a:rPr lang="en-US" dirty="0" smtClean="0"/>
              <a:t>this node </a:t>
            </a:r>
            <a:r>
              <a:rPr lang="en-US" dirty="0"/>
              <a:t>multiplied by the derivative of the activation function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i="1" dirty="0" err="1"/>
              <a:t>xk</a:t>
            </a:r>
            <a:r>
              <a:rPr lang="en-US" i="1" dirty="0"/>
              <a:t> </a:t>
            </a:r>
            <a:r>
              <a:rPr lang="en-US" dirty="0"/>
              <a:t>is the weighted sum of the input values to the node </a:t>
            </a:r>
            <a:r>
              <a:rPr lang="en-US" i="1" dirty="0"/>
              <a:t>k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8665" y="3047156"/>
            <a:ext cx="1970467" cy="5185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971" y="4471697"/>
            <a:ext cx="2285457" cy="107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0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</a:t>
            </a:r>
            <a:r>
              <a:rPr lang="en-US" i="1" dirty="0"/>
              <a:t>y </a:t>
            </a:r>
            <a:r>
              <a:rPr lang="en-US" dirty="0"/>
              <a:t>is defined as a sigmoid function of </a:t>
            </a:r>
            <a:r>
              <a:rPr lang="en-US" i="1" dirty="0"/>
              <a:t>x</a:t>
            </a:r>
            <a:r>
              <a:rPr lang="en-US" dirty="0"/>
              <a:t>, we can use the formula that</a:t>
            </a:r>
          </a:p>
          <a:p>
            <a:r>
              <a:rPr lang="en-US" dirty="0"/>
              <a:t>was given above for the derivative of the sigmoid function to obtain the following</a:t>
            </a:r>
          </a:p>
          <a:p>
            <a:r>
              <a:rPr lang="en-US" dirty="0"/>
              <a:t>formula for the </a:t>
            </a:r>
            <a:r>
              <a:rPr lang="en-US" dirty="0" smtClean="0"/>
              <a:t>error </a:t>
            </a:r>
            <a:r>
              <a:rPr lang="en-US" dirty="0"/>
              <a:t>gradient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Similarly, we calculate an error gradient for each node </a:t>
            </a:r>
            <a:r>
              <a:rPr lang="en-US" i="1" dirty="0"/>
              <a:t>j </a:t>
            </a:r>
            <a:r>
              <a:rPr lang="en-US" dirty="0"/>
              <a:t>in the hidden layer</a:t>
            </a:r>
            <a:r>
              <a:rPr lang="en-US" dirty="0" smtClean="0"/>
              <a:t>, as </a:t>
            </a:r>
            <a:r>
              <a:rPr lang="en-US" dirty="0"/>
              <a:t>follows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where </a:t>
            </a:r>
            <a:r>
              <a:rPr lang="en-US" i="1" dirty="0"/>
              <a:t>n </a:t>
            </a:r>
            <a:r>
              <a:rPr lang="en-US" dirty="0"/>
              <a:t>is the number of nodes in the output layer, and thus the number </a:t>
            </a:r>
            <a:r>
              <a:rPr lang="en-US" dirty="0" smtClean="0"/>
              <a:t>of outputs </a:t>
            </a:r>
            <a:r>
              <a:rPr lang="en-US" dirty="0"/>
              <a:t>from each node in the hidden layer.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576" y="2795778"/>
            <a:ext cx="2903283" cy="5913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298" y="4028024"/>
            <a:ext cx="3240733" cy="90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92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each weight in the network, </a:t>
            </a:r>
            <a:r>
              <a:rPr lang="en-US" i="1" dirty="0" err="1"/>
              <a:t>wij</a:t>
            </a:r>
            <a:r>
              <a:rPr lang="en-US" i="1" dirty="0"/>
              <a:t> </a:t>
            </a:r>
            <a:r>
              <a:rPr lang="en-US" dirty="0"/>
              <a:t>or </a:t>
            </a:r>
            <a:r>
              <a:rPr lang="en-US" i="1" dirty="0" err="1"/>
              <a:t>wjk</a:t>
            </a:r>
            <a:r>
              <a:rPr lang="en-US" dirty="0"/>
              <a:t>, is updated according to the following</a:t>
            </a:r>
          </a:p>
          <a:p>
            <a:r>
              <a:rPr lang="en-US" dirty="0"/>
              <a:t>formula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xi </a:t>
            </a:r>
            <a:r>
              <a:rPr lang="en-US" dirty="0"/>
              <a:t>is the input value to input node </a:t>
            </a:r>
            <a:r>
              <a:rPr lang="en-US" i="1" dirty="0" err="1"/>
              <a:t>i</a:t>
            </a:r>
            <a:r>
              <a:rPr lang="en-US" dirty="0"/>
              <a:t>, </a:t>
            </a:r>
            <a:r>
              <a:rPr lang="el-GR" dirty="0" smtClean="0"/>
              <a:t>α</a:t>
            </a:r>
            <a:r>
              <a:rPr lang="en-US" dirty="0" smtClean="0"/>
              <a:t> and  </a:t>
            </a:r>
            <a:r>
              <a:rPr lang="en-US" dirty="0"/>
              <a:t>is the learning rate, </a:t>
            </a:r>
            <a:r>
              <a:rPr lang="en-US" dirty="0" smtClean="0"/>
              <a:t>which is </a:t>
            </a:r>
            <a:r>
              <a:rPr lang="en-US" dirty="0"/>
              <a:t>a positive number below 1, and which should not be too high.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124" y="2747590"/>
            <a:ext cx="3810668" cy="138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7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method is known as </a:t>
            </a:r>
            <a:r>
              <a:rPr lang="en-US" b="1" dirty="0"/>
              <a:t>gradient </a:t>
            </a:r>
            <a:r>
              <a:rPr lang="en-US" b="1" dirty="0" smtClean="0"/>
              <a:t>(</a:t>
            </a:r>
            <a:r>
              <a:rPr lang="en-US" dirty="0" smtClean="0"/>
              <a:t>slope or hill</a:t>
            </a:r>
            <a:r>
              <a:rPr lang="en-US" b="1" dirty="0" smtClean="0"/>
              <a:t>) descent (</a:t>
            </a:r>
            <a:r>
              <a:rPr lang="en-US" dirty="0" smtClean="0"/>
              <a:t>act of moving down</a:t>
            </a:r>
            <a:r>
              <a:rPr lang="en-US" b="1" dirty="0" smtClean="0"/>
              <a:t>) </a:t>
            </a:r>
            <a:r>
              <a:rPr lang="en-US" dirty="0"/>
              <a:t>because it involves </a:t>
            </a:r>
            <a:r>
              <a:rPr lang="en-US" dirty="0" smtClean="0"/>
              <a:t>following the </a:t>
            </a:r>
            <a:r>
              <a:rPr lang="en-US" dirty="0"/>
              <a:t>steepest path down the surface that represents the error function </a:t>
            </a:r>
            <a:r>
              <a:rPr lang="en-US" dirty="0" smtClean="0"/>
              <a:t>to attempt </a:t>
            </a:r>
            <a:r>
              <a:rPr lang="en-US" dirty="0"/>
              <a:t>to find the minimum in the error space, which represents the set </a:t>
            </a:r>
            <a:r>
              <a:rPr lang="en-US" dirty="0" smtClean="0"/>
              <a:t>of weights </a:t>
            </a:r>
            <a:r>
              <a:rPr lang="en-US" dirty="0"/>
              <a:t>that provides the best performance of the network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 fact, the iteration of the </a:t>
            </a:r>
            <a:r>
              <a:rPr lang="en-US" dirty="0" err="1"/>
              <a:t>backpropagation</a:t>
            </a:r>
            <a:r>
              <a:rPr lang="en-US" dirty="0"/>
              <a:t> algorithm is usually </a:t>
            </a:r>
            <a:r>
              <a:rPr lang="en-US" dirty="0" smtClean="0"/>
              <a:t>terminated when </a:t>
            </a:r>
            <a:r>
              <a:rPr lang="en-US" dirty="0"/>
              <a:t>the sum of the squares of the errors of the output values for </a:t>
            </a:r>
            <a:r>
              <a:rPr lang="en-US" dirty="0" smtClean="0"/>
              <a:t>all training </a:t>
            </a:r>
            <a:r>
              <a:rPr lang="en-US" dirty="0"/>
              <a:t>data in an epoch is less than some threshold, such as 0.001.</a:t>
            </a:r>
          </a:p>
        </p:txBody>
      </p:sp>
    </p:spTree>
    <p:extLst>
      <p:ext uri="{BB962C8B-B14F-4D97-AF65-F5344CB8AC3E}">
        <p14:creationId xmlns:p14="http://schemas.microsoft.com/office/powerpoint/2010/main" val="12291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backpropagation</a:t>
            </a:r>
            <a:r>
              <a:rPr lang="en-US" dirty="0"/>
              <a:t> does not appear to occur in the human brain.</a:t>
            </a:r>
          </a:p>
          <a:p>
            <a:r>
              <a:rPr lang="en-US" dirty="0"/>
              <a:t>Additionally, it is rather inefficient and tends to be too slow for use in </a:t>
            </a:r>
            <a:r>
              <a:rPr lang="en-US" dirty="0" smtClean="0"/>
              <a:t>solving real-world problems. With </a:t>
            </a:r>
            <a:r>
              <a:rPr lang="en-US" dirty="0"/>
              <a:t>some simple problems it can take </a:t>
            </a:r>
            <a:r>
              <a:rPr lang="en-US" dirty="0" smtClean="0"/>
              <a:t>hundreds or </a:t>
            </a:r>
            <a:r>
              <a:rPr lang="en-US" dirty="0"/>
              <a:t>even thousands of epochs to reach a satisfactorily low level of error.</a:t>
            </a:r>
          </a:p>
        </p:txBody>
      </p:sp>
    </p:spTree>
    <p:extLst>
      <p:ext uri="{BB962C8B-B14F-4D97-AF65-F5344CB8AC3E}">
        <p14:creationId xmlns:p14="http://schemas.microsoft.com/office/powerpoint/2010/main" val="148610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Improving the Performance of </a:t>
            </a:r>
            <a:r>
              <a:rPr lang="en-US" b="1" dirty="0" err="1"/>
              <a:t>Backpropagation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 common method used to improve the performance of </a:t>
            </a:r>
            <a:r>
              <a:rPr lang="en-US" sz="2800" dirty="0" err="1" smtClean="0"/>
              <a:t>backpropagation</a:t>
            </a:r>
            <a:r>
              <a:rPr lang="en-US" sz="2800" dirty="0" smtClean="0"/>
              <a:t> is </a:t>
            </a:r>
            <a:r>
              <a:rPr lang="en-US" sz="2800" dirty="0"/>
              <a:t>to include </a:t>
            </a:r>
            <a:r>
              <a:rPr lang="en-US" sz="2800" b="1" dirty="0"/>
              <a:t>momentum </a:t>
            </a:r>
            <a:r>
              <a:rPr lang="en-US" sz="2800" dirty="0"/>
              <a:t>in the formula that is used to modify the weights.</a:t>
            </a:r>
          </a:p>
          <a:p>
            <a:pPr algn="just"/>
            <a:r>
              <a:rPr lang="en-US" sz="2800" dirty="0"/>
              <a:t>The momentum takes into account the extent to which a particular </a:t>
            </a:r>
            <a:r>
              <a:rPr lang="en-US" sz="2800" dirty="0" smtClean="0"/>
              <a:t>weight was </a:t>
            </a:r>
            <a:r>
              <a:rPr lang="en-US" sz="2800" dirty="0"/>
              <a:t>changed on the previous iteration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We </a:t>
            </a:r>
            <a:r>
              <a:rPr lang="en-US" sz="2800" dirty="0"/>
              <a:t>shall use </a:t>
            </a:r>
            <a:r>
              <a:rPr lang="en-US" sz="2800" i="1" dirty="0"/>
              <a:t>t </a:t>
            </a:r>
            <a:r>
              <a:rPr lang="en-US" sz="2800" dirty="0"/>
              <a:t>to represent the </a:t>
            </a:r>
            <a:r>
              <a:rPr lang="en-US" sz="2800" dirty="0" smtClean="0"/>
              <a:t>current iteration</a:t>
            </a:r>
            <a:r>
              <a:rPr lang="en-US" sz="2800" dirty="0"/>
              <a:t>, and </a:t>
            </a:r>
            <a:r>
              <a:rPr lang="en-US" sz="2800" i="1" dirty="0"/>
              <a:t>t </a:t>
            </a:r>
            <a:r>
              <a:rPr lang="en-US" sz="2800" i="1" dirty="0" smtClean="0"/>
              <a:t>-</a:t>
            </a:r>
            <a:r>
              <a:rPr lang="en-US" sz="2800" dirty="0" smtClean="0"/>
              <a:t> </a:t>
            </a:r>
            <a:r>
              <a:rPr lang="en-US" sz="2800" dirty="0"/>
              <a:t>1 to represent the previous iteration. Hence, we </a:t>
            </a:r>
            <a:r>
              <a:rPr lang="en-US" sz="2800" dirty="0" smtClean="0"/>
              <a:t>can write </a:t>
            </a:r>
            <a:r>
              <a:rPr lang="en-US" sz="2800" dirty="0"/>
              <a:t>our learning rules as follows:</a:t>
            </a:r>
          </a:p>
        </p:txBody>
      </p:sp>
    </p:spTree>
    <p:extLst>
      <p:ext uri="{BB962C8B-B14F-4D97-AF65-F5344CB8AC3E}">
        <p14:creationId xmlns:p14="http://schemas.microsoft.com/office/powerpoint/2010/main" val="36587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rule, including the momentum value, is known as the </a:t>
            </a:r>
            <a:r>
              <a:rPr lang="en-US" b="1" dirty="0" smtClean="0"/>
              <a:t>generalized delta </a:t>
            </a:r>
            <a:r>
              <a:rPr lang="en-US" b="1" dirty="0"/>
              <a:t>rule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632" y="2051585"/>
            <a:ext cx="4051220" cy="9088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6983" y="3068774"/>
            <a:ext cx="8838993" cy="18479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93860" y="5474780"/>
            <a:ext cx="78456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inclusion of the momentum value has the benefit of enabling the </a:t>
            </a:r>
            <a:r>
              <a:rPr lang="en-US" dirty="0" err="1">
                <a:solidFill>
                  <a:srgbClr val="FF0000"/>
                </a:solidFill>
              </a:rPr>
              <a:t>backpropagation</a:t>
            </a:r>
            <a:r>
              <a:rPr lang="en-US" dirty="0">
                <a:solidFill>
                  <a:srgbClr val="FF0000"/>
                </a:solidFill>
              </a:rPr>
              <a:t> method to avoid local minima and also to move more quickly through areas where the error space is not changing.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5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alternative method of speeding up </a:t>
            </a:r>
            <a:r>
              <a:rPr lang="en-US" dirty="0" err="1"/>
              <a:t>backpropagation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/>
              <a:t>alternative method of speeding up </a:t>
            </a:r>
            <a:r>
              <a:rPr lang="en-US" dirty="0" err="1"/>
              <a:t>backpropagation</a:t>
            </a:r>
            <a:r>
              <a:rPr lang="en-US" dirty="0"/>
              <a:t> is to use the </a:t>
            </a:r>
            <a:r>
              <a:rPr lang="en-US" b="1" dirty="0" smtClean="0"/>
              <a:t>hyperbolic tangent </a:t>
            </a:r>
            <a:r>
              <a:rPr lang="en-US" dirty="0"/>
              <a:t>function, </a:t>
            </a:r>
            <a:r>
              <a:rPr lang="en-US" dirty="0" err="1"/>
              <a:t>tanh</a:t>
            </a:r>
            <a:r>
              <a:rPr lang="en-US" dirty="0"/>
              <a:t>, instead of the sigmoid function, which </a:t>
            </a:r>
            <a:r>
              <a:rPr lang="en-US" dirty="0" smtClean="0"/>
              <a:t>tends to </a:t>
            </a:r>
            <a:r>
              <a:rPr lang="en-US" dirty="0"/>
              <a:t>enable the network to converge on a solution in fewer iterations. </a:t>
            </a:r>
            <a:r>
              <a:rPr lang="en-US" dirty="0" smtClean="0"/>
              <a:t>The </a:t>
            </a:r>
            <a:r>
              <a:rPr lang="en-US" dirty="0" err="1" smtClean="0"/>
              <a:t>tanh</a:t>
            </a:r>
            <a:r>
              <a:rPr lang="en-US" dirty="0" smtClean="0"/>
              <a:t> </a:t>
            </a:r>
            <a:r>
              <a:rPr lang="en-US" dirty="0"/>
              <a:t>function is defined as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a </a:t>
            </a:r>
            <a:r>
              <a:rPr lang="en-US" dirty="0"/>
              <a:t>and </a:t>
            </a:r>
            <a:r>
              <a:rPr lang="en-US" i="1" dirty="0"/>
              <a:t>b </a:t>
            </a:r>
            <a:r>
              <a:rPr lang="en-US" dirty="0"/>
              <a:t>are constants, such as </a:t>
            </a:r>
            <a:r>
              <a:rPr lang="en-US" i="1" dirty="0"/>
              <a:t>a </a:t>
            </a:r>
            <a:r>
              <a:rPr lang="en-US" dirty="0"/>
              <a:t>= 1.7 and </a:t>
            </a:r>
            <a:r>
              <a:rPr lang="en-US" i="1" dirty="0"/>
              <a:t>b </a:t>
            </a:r>
            <a:r>
              <a:rPr lang="en-US" dirty="0"/>
              <a:t>= 0.7.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529" y="2822005"/>
            <a:ext cx="3738528" cy="117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60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learning rate </a:t>
            </a:r>
            <a:r>
              <a:rPr lang="el-GR" dirty="0" smtClean="0"/>
              <a:t>α</a:t>
            </a:r>
            <a:r>
              <a:rPr lang="en-US" dirty="0" smtClean="0"/>
              <a:t> to improve P of 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final way to improve the performance of </a:t>
            </a:r>
            <a:r>
              <a:rPr lang="en-US" dirty="0" err="1"/>
              <a:t>backpropagation</a:t>
            </a:r>
            <a:r>
              <a:rPr lang="en-US" dirty="0"/>
              <a:t> is to vary </a:t>
            </a:r>
            <a:r>
              <a:rPr lang="en-US" dirty="0" smtClean="0"/>
              <a:t>the value </a:t>
            </a:r>
            <a:r>
              <a:rPr lang="en-US" dirty="0"/>
              <a:t>of the learning </a:t>
            </a:r>
            <a:r>
              <a:rPr lang="en-US" dirty="0" smtClean="0"/>
              <a:t>rate </a:t>
            </a:r>
            <a:r>
              <a:rPr lang="el-GR" dirty="0" smtClean="0"/>
              <a:t>α</a:t>
            </a:r>
            <a:r>
              <a:rPr lang="en-US" dirty="0" smtClean="0"/>
              <a:t> ,  </a:t>
            </a:r>
            <a:r>
              <a:rPr lang="en-US" dirty="0"/>
              <a:t>during the course of training the network. </a:t>
            </a:r>
            <a:r>
              <a:rPr lang="en-US" dirty="0" smtClean="0"/>
              <a:t>Two heuristics </a:t>
            </a:r>
            <a:r>
              <a:rPr lang="en-US" dirty="0"/>
              <a:t>proposed by R. A. Jacobs (1988) use the direction of </a:t>
            </a:r>
            <a:r>
              <a:rPr lang="en-US" dirty="0" smtClean="0"/>
              <a:t>change </a:t>
            </a:r>
            <a:r>
              <a:rPr lang="en-US" dirty="0"/>
              <a:t>(increase or decrease) of the sum of the square of the errors from </a:t>
            </a:r>
            <a:r>
              <a:rPr lang="en-US" dirty="0" smtClean="0"/>
              <a:t>one epoch </a:t>
            </a:r>
            <a:r>
              <a:rPr lang="en-US" dirty="0"/>
              <a:t>to the next to determine the change in learning rate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b="1" dirty="0" smtClean="0"/>
              <a:t>1</a:t>
            </a:r>
            <a:r>
              <a:rPr lang="en-US" b="1" dirty="0"/>
              <a:t>. If for several epochs the sum of the square of the errors changes </a:t>
            </a:r>
            <a:r>
              <a:rPr lang="en-US" b="1" dirty="0" smtClean="0"/>
              <a:t>in the </a:t>
            </a:r>
            <a:r>
              <a:rPr lang="en-US" b="1" dirty="0"/>
              <a:t>same direction, increase the learning rate.</a:t>
            </a:r>
          </a:p>
          <a:p>
            <a:r>
              <a:rPr lang="en-US" b="1" dirty="0"/>
              <a:t>2. If the sum of the square of the errors alternates its change </a:t>
            </a:r>
            <a:r>
              <a:rPr lang="en-US" b="1" dirty="0" smtClean="0"/>
              <a:t>in direction </a:t>
            </a:r>
            <a:r>
              <a:rPr lang="en-US" b="1" dirty="0"/>
              <a:t>over several epochs, decrease the learning rate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752304" y="5074275"/>
            <a:ext cx="6568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By using these heuristics in combination with the generalized delta rule, the performance of the </a:t>
            </a:r>
            <a:r>
              <a:rPr lang="en-US" dirty="0" err="1">
                <a:solidFill>
                  <a:srgbClr val="FF0000"/>
                </a:solidFill>
              </a:rPr>
              <a:t>backpropagation</a:t>
            </a:r>
            <a:r>
              <a:rPr lang="en-US" dirty="0">
                <a:solidFill>
                  <a:srgbClr val="FF0000"/>
                </a:solidFill>
              </a:rPr>
              <a:t> algorithm can be significantly improved.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37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Recurrent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neural networks we have been studying so far are feed-forward networks.</a:t>
            </a:r>
          </a:p>
          <a:p>
            <a:pPr algn="just"/>
            <a:r>
              <a:rPr lang="en-US" dirty="0"/>
              <a:t>A feed-forward network is acyclic, in the sense that there are </a:t>
            </a:r>
            <a:r>
              <a:rPr lang="en-US" dirty="0" smtClean="0"/>
              <a:t>no cycles </a:t>
            </a:r>
            <a:r>
              <a:rPr lang="en-US" dirty="0"/>
              <a:t>in the network, because data passes from the inputs to the outputs</a:t>
            </a:r>
            <a:r>
              <a:rPr lang="en-US" dirty="0" smtClean="0"/>
              <a:t>, and </a:t>
            </a:r>
            <a:r>
              <a:rPr lang="en-US" dirty="0"/>
              <a:t>not vice versa,. </a:t>
            </a:r>
            <a:endParaRPr lang="en-US" dirty="0" smtClean="0"/>
          </a:p>
          <a:p>
            <a:pPr algn="just"/>
            <a:r>
              <a:rPr lang="en-US" dirty="0" smtClean="0"/>
              <a:t>Once </a:t>
            </a:r>
            <a:r>
              <a:rPr lang="en-US" dirty="0"/>
              <a:t>a feed-forward network has been trained, its </a:t>
            </a:r>
            <a:r>
              <a:rPr lang="en-US" dirty="0" smtClean="0"/>
              <a:t>state is </a:t>
            </a:r>
            <a:r>
              <a:rPr lang="en-US" dirty="0"/>
              <a:t>fixed and does not alter as new input data is presented to it. In </a:t>
            </a:r>
            <a:r>
              <a:rPr lang="en-US" dirty="0" smtClean="0"/>
              <a:t>other words</a:t>
            </a:r>
            <a:r>
              <a:rPr lang="en-US" dirty="0"/>
              <a:t>, it does not have </a:t>
            </a:r>
            <a:r>
              <a:rPr lang="en-US" b="1" dirty="0"/>
              <a:t>memory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899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3007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Contents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1. Multi-Layer Neural Networks</a:t>
            </a:r>
          </a:p>
          <a:p>
            <a:r>
              <a:rPr lang="en-US" b="1" dirty="0"/>
              <a:t> </a:t>
            </a:r>
            <a:r>
              <a:rPr lang="en-US" b="1" dirty="0" smtClean="0"/>
              <a:t>1.1  Back-propagation in M-layer NN</a:t>
            </a:r>
          </a:p>
          <a:p>
            <a:r>
              <a:rPr lang="en-US" b="1" dirty="0" smtClean="0"/>
              <a:t>1.2  Improving Performance of Back-propagation </a:t>
            </a:r>
          </a:p>
          <a:p>
            <a:r>
              <a:rPr lang="en-US" b="1" dirty="0" smtClean="0"/>
              <a:t>2. </a:t>
            </a:r>
            <a:r>
              <a:rPr lang="en-US" b="1" dirty="0"/>
              <a:t>Recurrent </a:t>
            </a:r>
            <a:r>
              <a:rPr lang="en-US" b="1" dirty="0" smtClean="0"/>
              <a:t>Networks</a:t>
            </a:r>
          </a:p>
          <a:p>
            <a:r>
              <a:rPr lang="en-US" b="1" dirty="0" smtClean="0"/>
              <a:t>2.1 </a:t>
            </a:r>
            <a:r>
              <a:rPr lang="en-US" b="1" dirty="0"/>
              <a:t>Hopfield </a:t>
            </a:r>
            <a:r>
              <a:rPr lang="en-US" b="1" dirty="0" smtClean="0"/>
              <a:t>Networks</a:t>
            </a:r>
          </a:p>
          <a:p>
            <a:r>
              <a:rPr lang="en-US" b="1" dirty="0" smtClean="0"/>
              <a:t>2.2 </a:t>
            </a:r>
            <a:r>
              <a:rPr lang="en-US" b="1" dirty="0"/>
              <a:t>Bidirectional Associative Memories (BAMs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3 </a:t>
            </a:r>
            <a:r>
              <a:rPr lang="en-US" b="1" dirty="0"/>
              <a:t>Unsupervised Learning </a:t>
            </a:r>
            <a:r>
              <a:rPr lang="en-US" b="1" dirty="0" smtClean="0"/>
              <a:t>Networks</a:t>
            </a:r>
          </a:p>
          <a:p>
            <a:r>
              <a:rPr lang="en-US" b="1" dirty="0" smtClean="0"/>
              <a:t>3.1 </a:t>
            </a:r>
            <a:r>
              <a:rPr lang="en-US" b="1" dirty="0" err="1"/>
              <a:t>Kohonen</a:t>
            </a:r>
            <a:r>
              <a:rPr lang="en-US" b="1" dirty="0"/>
              <a:t> </a:t>
            </a:r>
            <a:r>
              <a:rPr lang="en-US" b="1" dirty="0" smtClean="0"/>
              <a:t>Maps</a:t>
            </a:r>
          </a:p>
          <a:p>
            <a:r>
              <a:rPr lang="en-US" b="1" dirty="0" smtClean="0"/>
              <a:t>3.2 </a:t>
            </a:r>
            <a:r>
              <a:rPr lang="en-US" b="1" dirty="0" err="1"/>
              <a:t>Kohonen</a:t>
            </a:r>
            <a:r>
              <a:rPr lang="en-US" b="1" dirty="0"/>
              <a:t> Map </a:t>
            </a:r>
            <a:r>
              <a:rPr lang="en-US" b="1" dirty="0" smtClean="0"/>
              <a:t>Example</a:t>
            </a:r>
          </a:p>
          <a:p>
            <a:r>
              <a:rPr lang="en-US" b="1" dirty="0" smtClean="0"/>
              <a:t>3.3 </a:t>
            </a:r>
            <a:r>
              <a:rPr lang="en-US" b="1" dirty="0" err="1"/>
              <a:t>Hebbian</a:t>
            </a:r>
            <a:r>
              <a:rPr lang="en-US" b="1" dirty="0"/>
              <a:t> </a:t>
            </a:r>
            <a:r>
              <a:rPr lang="en-US" b="1" dirty="0" smtClean="0"/>
              <a:t>Learning</a:t>
            </a:r>
          </a:p>
          <a:p>
            <a:r>
              <a:rPr lang="en-US" b="1" dirty="0" smtClean="0"/>
              <a:t>4 </a:t>
            </a:r>
            <a:r>
              <a:rPr lang="en-US" b="1" dirty="0"/>
              <a:t>Evolving Neural Networks</a:t>
            </a:r>
          </a:p>
        </p:txBody>
      </p:sp>
    </p:spTree>
    <p:extLst>
      <p:ext uri="{BB962C8B-B14F-4D97-AF65-F5344CB8AC3E}">
        <p14:creationId xmlns:p14="http://schemas.microsoft.com/office/powerpoint/2010/main" val="390336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 recurrent network can have connections that go backward from </a:t>
            </a:r>
            <a:r>
              <a:rPr lang="en-US" sz="2400" dirty="0" smtClean="0"/>
              <a:t>output nodes </a:t>
            </a:r>
            <a:r>
              <a:rPr lang="en-US" sz="2400" dirty="0"/>
              <a:t>to input nodes and, in fact, can have arbitrary connections </a:t>
            </a:r>
            <a:r>
              <a:rPr lang="en-US" sz="2400" dirty="0" smtClean="0"/>
              <a:t>between any </a:t>
            </a:r>
            <a:r>
              <a:rPr lang="en-US" sz="2400" dirty="0"/>
              <a:t>nodes. In this way, a recurrent network’s internal state can alter as </a:t>
            </a:r>
            <a:r>
              <a:rPr lang="en-US" sz="2400" dirty="0" smtClean="0"/>
              <a:t>sets of </a:t>
            </a:r>
            <a:r>
              <a:rPr lang="en-US" sz="2400" dirty="0"/>
              <a:t>input data are presented to it, and it can be said to have a memory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This is particularly useful in solving problems where the solution </a:t>
            </a:r>
            <a:r>
              <a:rPr lang="en-US" sz="2400" dirty="0" smtClean="0"/>
              <a:t>depends not </a:t>
            </a:r>
            <a:r>
              <a:rPr lang="en-US" sz="2400" dirty="0"/>
              <a:t>just on the current inputs, but on all previous inputs. For example</a:t>
            </a:r>
            <a:r>
              <a:rPr lang="en-US" sz="2400" dirty="0" smtClean="0"/>
              <a:t>, recurrent </a:t>
            </a:r>
            <a:r>
              <a:rPr lang="en-US" sz="2400" dirty="0"/>
              <a:t>networks could be used to predict the stock market price of a </a:t>
            </a:r>
            <a:r>
              <a:rPr lang="en-US" sz="2400" dirty="0" smtClean="0"/>
              <a:t>particular stock</a:t>
            </a:r>
            <a:r>
              <a:rPr lang="en-US" sz="2400" dirty="0"/>
              <a:t>, based on all previous values, or it could be used to predict </a:t>
            </a:r>
            <a:r>
              <a:rPr lang="en-US" sz="2400" dirty="0" smtClean="0"/>
              <a:t>what the </a:t>
            </a:r>
            <a:r>
              <a:rPr lang="en-US" sz="2400" dirty="0"/>
              <a:t>weather will be like tomorrow, based on what the weather has been.</a:t>
            </a:r>
          </a:p>
        </p:txBody>
      </p:sp>
    </p:spTree>
    <p:extLst>
      <p:ext uri="{BB962C8B-B14F-4D97-AF65-F5344CB8AC3E}">
        <p14:creationId xmlns:p14="http://schemas.microsoft.com/office/powerpoint/2010/main" val="11375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Clearly, due to the lack of memory, feed-forward networks are not able </a:t>
            </a:r>
            <a:r>
              <a:rPr lang="en-US" dirty="0" smtClean="0"/>
              <a:t>to solve </a:t>
            </a:r>
            <a:r>
              <a:rPr lang="en-US" dirty="0"/>
              <a:t>such tasks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When learning, the recurrent network feeds its inputs through the network</a:t>
            </a:r>
            <a:r>
              <a:rPr lang="en-US" dirty="0" smtClean="0"/>
              <a:t>, including </a:t>
            </a:r>
            <a:r>
              <a:rPr lang="en-US" dirty="0"/>
              <a:t>feeding data back from outputs to inputs, and repeats </a:t>
            </a:r>
            <a:r>
              <a:rPr lang="en-US" dirty="0" smtClean="0"/>
              <a:t>this process </a:t>
            </a:r>
            <a:r>
              <a:rPr lang="en-US" dirty="0"/>
              <a:t>until the values of the outputs do not change</a:t>
            </a:r>
            <a:r>
              <a:rPr lang="en-US" dirty="0" smtClean="0"/>
              <a:t>. At </a:t>
            </a:r>
            <a:r>
              <a:rPr lang="en-US" dirty="0"/>
              <a:t>this point, the </a:t>
            </a:r>
            <a:r>
              <a:rPr lang="en-US" dirty="0" smtClean="0"/>
              <a:t>network is </a:t>
            </a:r>
            <a:r>
              <a:rPr lang="en-US" dirty="0"/>
              <a:t>said to be in a state of </a:t>
            </a:r>
            <a:r>
              <a:rPr lang="en-US" b="1" dirty="0"/>
              <a:t>equilibrium </a:t>
            </a:r>
            <a:r>
              <a:rPr lang="en-US" dirty="0"/>
              <a:t>or </a:t>
            </a:r>
            <a:r>
              <a:rPr lang="en-US" b="1" dirty="0"/>
              <a:t>stability</a:t>
            </a:r>
            <a:r>
              <a:rPr lang="en-US" dirty="0"/>
              <a:t>. For this reason</a:t>
            </a:r>
            <a:r>
              <a:rPr lang="en-US" dirty="0" smtClean="0"/>
              <a:t>, recurrent </a:t>
            </a:r>
            <a:r>
              <a:rPr lang="en-US" dirty="0"/>
              <a:t>networks are also known as </a:t>
            </a:r>
            <a:r>
              <a:rPr lang="en-US" b="1" dirty="0"/>
              <a:t>attractor networks </a:t>
            </a:r>
            <a:r>
              <a:rPr lang="en-US" dirty="0"/>
              <a:t>because they </a:t>
            </a:r>
            <a:r>
              <a:rPr lang="en-US" dirty="0" smtClean="0"/>
              <a:t>are attracted </a:t>
            </a:r>
            <a:r>
              <a:rPr lang="en-US" dirty="0"/>
              <a:t>to certain output values.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stable values of the network, </a:t>
            </a:r>
            <a:r>
              <a:rPr lang="en-US" dirty="0" smtClean="0"/>
              <a:t>which are </a:t>
            </a:r>
            <a:r>
              <a:rPr lang="en-US" dirty="0"/>
              <a:t>also known as </a:t>
            </a:r>
            <a:r>
              <a:rPr lang="en-US" b="1" dirty="0"/>
              <a:t>fundamental memories</a:t>
            </a:r>
            <a:r>
              <a:rPr lang="en-US" dirty="0"/>
              <a:t>, are the output values used </a:t>
            </a:r>
            <a:r>
              <a:rPr lang="en-US" dirty="0" smtClean="0"/>
              <a:t>as the </a:t>
            </a:r>
            <a:r>
              <a:rPr lang="en-US" dirty="0"/>
              <a:t>response to the inputs the network received.</a:t>
            </a:r>
          </a:p>
        </p:txBody>
      </p:sp>
    </p:spTree>
    <p:extLst>
      <p:ext uri="{BB962C8B-B14F-4D97-AF65-F5344CB8AC3E}">
        <p14:creationId xmlns:p14="http://schemas.microsoft.com/office/powerpoint/2010/main" val="58816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Hence, a recurrent network can be considered to be a </a:t>
            </a:r>
            <a:r>
              <a:rPr lang="en-US" b="1" dirty="0"/>
              <a:t>memory</a:t>
            </a:r>
            <a:r>
              <a:rPr lang="en-US" dirty="0"/>
              <a:t>, which </a:t>
            </a:r>
            <a:r>
              <a:rPr lang="en-US" dirty="0" smtClean="0"/>
              <a:t>is able </a:t>
            </a:r>
            <a:r>
              <a:rPr lang="en-US" dirty="0"/>
              <a:t>to learn a set of states—those that act as attractors for it. Once such </a:t>
            </a:r>
            <a:r>
              <a:rPr lang="en-US" dirty="0" smtClean="0"/>
              <a:t>a network </a:t>
            </a:r>
            <a:r>
              <a:rPr lang="en-US" dirty="0"/>
              <a:t>has been trained, for any given input it will output the </a:t>
            </a:r>
            <a:r>
              <a:rPr lang="en-US" dirty="0" smtClean="0"/>
              <a:t>attractor that </a:t>
            </a:r>
            <a:r>
              <a:rPr lang="en-US" dirty="0"/>
              <a:t>is closest to that input.</a:t>
            </a:r>
          </a:p>
          <a:p>
            <a:pPr algn="just"/>
            <a:r>
              <a:rPr lang="en-US" dirty="0"/>
              <a:t>For example, a recurrent network can be used as an error-correcting network.</a:t>
            </a:r>
          </a:p>
          <a:p>
            <a:pPr algn="just"/>
            <a:r>
              <a:rPr lang="en-US" dirty="0"/>
              <a:t>If only a few possible inputs are considered “valid,” the network </a:t>
            </a:r>
            <a:r>
              <a:rPr lang="en-US" dirty="0" smtClean="0"/>
              <a:t>can correct </a:t>
            </a:r>
            <a:r>
              <a:rPr lang="en-US" dirty="0"/>
              <a:t>all other inputs to the closest valid input.</a:t>
            </a:r>
          </a:p>
          <a:p>
            <a:pPr algn="just"/>
            <a:r>
              <a:rPr lang="en-US" dirty="0"/>
              <a:t>It is not always the case that a recurrent network will reach a stable state:</a:t>
            </a:r>
          </a:p>
          <a:p>
            <a:pPr algn="just"/>
            <a:r>
              <a:rPr lang="en-US" dirty="0"/>
              <a:t>some networks are </a:t>
            </a:r>
            <a:r>
              <a:rPr lang="en-US" b="1" dirty="0"/>
              <a:t>unstable</a:t>
            </a:r>
            <a:r>
              <a:rPr lang="en-US" dirty="0"/>
              <a:t>, which means they oscillate between </a:t>
            </a:r>
            <a:r>
              <a:rPr lang="en-US" dirty="0" smtClean="0"/>
              <a:t>different output </a:t>
            </a:r>
            <a:r>
              <a:rPr lang="en-US" dirty="0"/>
              <a:t>values.</a:t>
            </a:r>
          </a:p>
        </p:txBody>
      </p:sp>
    </p:spTree>
    <p:extLst>
      <p:ext uri="{BB962C8B-B14F-4D97-AF65-F5344CB8AC3E}">
        <p14:creationId xmlns:p14="http://schemas.microsoft.com/office/powerpoint/2010/main" val="402743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In the 1980s, John Hopfield invented a form of recurrent network that </a:t>
            </a:r>
            <a:r>
              <a:rPr lang="en-US" dirty="0" smtClean="0"/>
              <a:t>has come </a:t>
            </a:r>
            <a:r>
              <a:rPr lang="en-US" dirty="0"/>
              <a:t>to be known as a Hopfield network.</a:t>
            </a:r>
          </a:p>
          <a:p>
            <a:pPr algn="just"/>
            <a:r>
              <a:rPr lang="en-US" dirty="0"/>
              <a:t>The activation function used by most Hopfield networks is the </a:t>
            </a:r>
            <a:r>
              <a:rPr lang="en-US" b="1" dirty="0"/>
              <a:t>sign </a:t>
            </a:r>
            <a:r>
              <a:rPr lang="en-US" b="1" dirty="0" smtClean="0"/>
              <a:t>activation </a:t>
            </a:r>
            <a:r>
              <a:rPr lang="en-US" dirty="0" smtClean="0"/>
              <a:t>function</a:t>
            </a:r>
            <a:r>
              <a:rPr lang="en-US" dirty="0"/>
              <a:t>, which is defined as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r>
              <a:rPr lang="en-US" dirty="0"/>
              <a:t>Note that this definition does not provide a value for </a:t>
            </a:r>
            <a:r>
              <a:rPr lang="en-US" i="1" dirty="0"/>
              <a:t>Sign</a:t>
            </a:r>
            <a:r>
              <a:rPr lang="en-US" dirty="0"/>
              <a:t>(0). This </a:t>
            </a:r>
            <a:r>
              <a:rPr lang="en-US" dirty="0" smtClean="0"/>
              <a:t>is because </a:t>
            </a:r>
            <a:r>
              <a:rPr lang="en-US" dirty="0"/>
              <a:t>when a neuron that uses the sign activation function receives </a:t>
            </a:r>
            <a:r>
              <a:rPr lang="en-US" dirty="0" smtClean="0"/>
              <a:t>an input </a:t>
            </a:r>
            <a:r>
              <a:rPr lang="en-US" dirty="0"/>
              <a:t>of 0, it stays in the same state—in other words, it continues to </a:t>
            </a:r>
            <a:r>
              <a:rPr lang="en-US" dirty="0" smtClean="0"/>
              <a:t>output 1 </a:t>
            </a:r>
            <a:r>
              <a:rPr lang="en-US" dirty="0"/>
              <a:t>if it was outputting 1 in the previous iteration, and continues to </a:t>
            </a:r>
            <a:r>
              <a:rPr lang="en-US" dirty="0" smtClean="0"/>
              <a:t>output -1 </a:t>
            </a:r>
            <a:r>
              <a:rPr lang="en-US" dirty="0"/>
              <a:t>if it was outputting </a:t>
            </a:r>
            <a:r>
              <a:rPr lang="en-US" dirty="0" smtClean="0"/>
              <a:t>-1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940" y="702888"/>
            <a:ext cx="3881291" cy="7649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808" y="2811796"/>
            <a:ext cx="3590572" cy="109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When considering the operation of a Hopfield network, it is usual to </a:t>
            </a:r>
            <a:r>
              <a:rPr lang="en-US" dirty="0" smtClean="0"/>
              <a:t>use matrix </a:t>
            </a:r>
            <a:r>
              <a:rPr lang="en-US" dirty="0"/>
              <a:t>arithmetic. The weights of the network are represented by a matrix</a:t>
            </a:r>
            <a:r>
              <a:rPr lang="en-US" dirty="0" smtClean="0"/>
              <a:t>, </a:t>
            </a:r>
            <a:r>
              <a:rPr lang="en-US" i="1" dirty="0" smtClean="0"/>
              <a:t>W</a:t>
            </a:r>
            <a:r>
              <a:rPr lang="en-US" dirty="0"/>
              <a:t>, which is calculated as follows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where each </a:t>
            </a:r>
            <a:r>
              <a:rPr lang="en-US" i="1" dirty="0"/>
              <a:t>Xi </a:t>
            </a:r>
            <a:r>
              <a:rPr lang="en-US" dirty="0"/>
              <a:t>is an input vector, representing the </a:t>
            </a:r>
            <a:r>
              <a:rPr lang="en-US" i="1" dirty="0"/>
              <a:t>m </a:t>
            </a:r>
            <a:r>
              <a:rPr lang="en-US" dirty="0"/>
              <a:t>input values to </a:t>
            </a:r>
            <a:r>
              <a:rPr lang="en-US" dirty="0" smtClean="0"/>
              <a:t>the network</a:t>
            </a:r>
            <a:r>
              <a:rPr lang="en-US" dirty="0"/>
              <a:t>; </a:t>
            </a:r>
            <a:r>
              <a:rPr lang="en-US" i="1" dirty="0" err="1" smtClean="0"/>
              <a:t>Xit</a:t>
            </a:r>
            <a:r>
              <a:rPr lang="en-US" i="1" dirty="0" smtClean="0"/>
              <a:t> </a:t>
            </a:r>
            <a:r>
              <a:rPr lang="en-US" dirty="0"/>
              <a:t>is the matrix transposition of </a:t>
            </a:r>
            <a:r>
              <a:rPr lang="en-US" i="1" dirty="0"/>
              <a:t>Xi</a:t>
            </a:r>
            <a:r>
              <a:rPr lang="en-US" dirty="0"/>
              <a:t>; </a:t>
            </a:r>
            <a:r>
              <a:rPr lang="en-US" b="1" dirty="0"/>
              <a:t>I </a:t>
            </a:r>
            <a:r>
              <a:rPr lang="en-US" dirty="0"/>
              <a:t>is the </a:t>
            </a:r>
            <a:r>
              <a:rPr lang="en-US" i="1" dirty="0" smtClean="0"/>
              <a:t>m x </a:t>
            </a:r>
            <a:r>
              <a:rPr lang="en-US" dirty="0" smtClean="0"/>
              <a:t> </a:t>
            </a:r>
            <a:r>
              <a:rPr lang="en-US" i="1" dirty="0"/>
              <a:t>m </a:t>
            </a:r>
            <a:r>
              <a:rPr lang="en-US" dirty="0" smtClean="0"/>
              <a:t>identity matrix</a:t>
            </a:r>
            <a:r>
              <a:rPr lang="en-US" dirty="0"/>
              <a:t>; </a:t>
            </a:r>
            <a:r>
              <a:rPr lang="en-US" i="1" dirty="0"/>
              <a:t>N </a:t>
            </a:r>
            <a:r>
              <a:rPr lang="en-US" dirty="0"/>
              <a:t>is the number of states (</a:t>
            </a:r>
            <a:r>
              <a:rPr lang="en-US" i="1" dirty="0"/>
              <a:t>Xi</a:t>
            </a:r>
            <a:r>
              <a:rPr lang="en-US" dirty="0"/>
              <a:t>) that are to be learned.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9006" y="2491441"/>
            <a:ext cx="2476347" cy="105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transposition of a matrix is simply one where the rows and columns </a:t>
            </a:r>
            <a:r>
              <a:rPr lang="en-US" dirty="0" smtClean="0"/>
              <a:t>are swapped. If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7894" y="2451820"/>
            <a:ext cx="3347023" cy="239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9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identity matrix, </a:t>
            </a:r>
            <a:r>
              <a:rPr lang="en-US" b="1" dirty="0"/>
              <a:t>I</a:t>
            </a:r>
            <a:r>
              <a:rPr lang="en-US" dirty="0"/>
              <a:t>, is a matrix with zeros in every row and column, </a:t>
            </a:r>
            <a:r>
              <a:rPr lang="en-US" dirty="0" smtClean="0"/>
              <a:t>but with </a:t>
            </a:r>
            <a:r>
              <a:rPr lang="en-US" dirty="0"/>
              <a:t>1s along the leading diagonal. For example,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1651" y="2885671"/>
            <a:ext cx="2265369" cy="151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9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Now let us examine an example. We will imagine a single-layer </a:t>
            </a:r>
            <a:r>
              <a:rPr lang="en-US" dirty="0" smtClean="0"/>
              <a:t>Hopfield network </a:t>
            </a:r>
            <a:r>
              <a:rPr lang="en-US" dirty="0"/>
              <a:t>with five nodes and three training inputs that are to be learned </a:t>
            </a:r>
            <a:r>
              <a:rPr lang="en-US" dirty="0" smtClean="0"/>
              <a:t>by the </a:t>
            </a:r>
            <a:r>
              <a:rPr lang="en-US" dirty="0"/>
              <a:t>network</a:t>
            </a:r>
            <a:r>
              <a:rPr lang="en-US" dirty="0" smtClean="0"/>
              <a:t>. We </a:t>
            </a:r>
            <a:r>
              <a:rPr lang="en-US" dirty="0"/>
              <a:t>will have our network learn the following three states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/>
              <a:t>We thus have three states (vectors) that are to be learned, each of </a:t>
            </a:r>
            <a:r>
              <a:rPr lang="en-US" dirty="0" smtClean="0"/>
              <a:t>which consists </a:t>
            </a:r>
            <a:r>
              <a:rPr lang="en-US" dirty="0"/>
              <a:t>of five input values. The inputs can be either 1 or </a:t>
            </a:r>
            <a:r>
              <a:rPr lang="en-US" dirty="0" smtClean="0"/>
              <a:t>-1</a:t>
            </a:r>
            <a:r>
              <a:rPr lang="en-US" dirty="0"/>
              <a:t>; similarly, </a:t>
            </a:r>
            <a:r>
              <a:rPr lang="en-US" dirty="0" smtClean="0"/>
              <a:t>the output </a:t>
            </a:r>
            <a:r>
              <a:rPr lang="en-US" dirty="0"/>
              <a:t>values can be either 1 or </a:t>
            </a:r>
            <a:r>
              <a:rPr lang="en-US" dirty="0" smtClean="0"/>
              <a:t>-1</a:t>
            </a:r>
            <a:r>
              <a:rPr lang="en-US" dirty="0"/>
              <a:t>, and so the output can be </a:t>
            </a:r>
            <a:r>
              <a:rPr lang="en-US" dirty="0" smtClean="0"/>
              <a:t>represented as </a:t>
            </a:r>
            <a:r>
              <a:rPr lang="en-US" dirty="0"/>
              <a:t>a similar vector of five values, each of which is either 1 or </a:t>
            </a:r>
            <a:r>
              <a:rPr lang="en-US" dirty="0" smtClean="0"/>
              <a:t>-1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6352" y="2579425"/>
            <a:ext cx="3782642" cy="190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8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weight matrix is calculated as follows: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915" y="2393942"/>
            <a:ext cx="4744894" cy="149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1914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686" y="1900934"/>
            <a:ext cx="6190308" cy="41360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97280" y="2743200"/>
            <a:ext cx="770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544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Multilayer Neural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 As most </a:t>
            </a:r>
            <a:r>
              <a:rPr lang="en-US" dirty="0"/>
              <a:t>real-world problems are not linearly separable, </a:t>
            </a:r>
            <a:r>
              <a:rPr lang="en-US" dirty="0" smtClean="0"/>
              <a:t>so a single perceptron is not suitable option to solve real world-problems.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 Neural </a:t>
            </a:r>
            <a:r>
              <a:rPr lang="en-US" dirty="0"/>
              <a:t>networks consist of a number of </a:t>
            </a:r>
            <a:r>
              <a:rPr lang="en-US" dirty="0" smtClean="0"/>
              <a:t>neurons that </a:t>
            </a:r>
            <a:r>
              <a:rPr lang="en-US" dirty="0"/>
              <a:t>are connected together, usually arranged in layers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 Multilayer </a:t>
            </a:r>
            <a:r>
              <a:rPr lang="en-US" dirty="0" err="1" smtClean="0"/>
              <a:t>perceptrons</a:t>
            </a:r>
            <a:r>
              <a:rPr lang="en-US" dirty="0" smtClean="0"/>
              <a:t> </a:t>
            </a:r>
            <a:r>
              <a:rPr lang="en-US" dirty="0"/>
              <a:t>are capable of modeling more complex functions, </a:t>
            </a:r>
            <a:r>
              <a:rPr lang="en-US" dirty="0" smtClean="0"/>
              <a:t>including ones </a:t>
            </a:r>
            <a:r>
              <a:rPr lang="en-US" dirty="0"/>
              <a:t>that are not linearly separable, such as the exclusive-OR function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A typical architecture for </a:t>
            </a:r>
            <a:r>
              <a:rPr lang="en-US" dirty="0" err="1"/>
              <a:t>amultilayer</a:t>
            </a:r>
            <a:r>
              <a:rPr lang="en-US" dirty="0"/>
              <a:t> neural network is shown in Figure 11.4.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4447" y="4469736"/>
            <a:ext cx="5566689" cy="229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4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927" y="1936874"/>
            <a:ext cx="7298317" cy="39101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0770" y="2601532"/>
            <a:ext cx="770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50151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773" y="2569405"/>
            <a:ext cx="4358168" cy="34330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34616" y="3869781"/>
            <a:ext cx="770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0816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Note that the weight matrix has zeros along its leading diagonal. </a:t>
            </a:r>
            <a:r>
              <a:rPr lang="en-US" dirty="0" smtClean="0"/>
              <a:t>This means </a:t>
            </a:r>
            <a:r>
              <a:rPr lang="en-US" dirty="0"/>
              <a:t>that each node in the network is not connected to itself (i.e., </a:t>
            </a:r>
            <a:r>
              <a:rPr lang="en-US" i="1" dirty="0" err="1"/>
              <a:t>wii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 smtClean="0"/>
              <a:t>0 for </a:t>
            </a:r>
            <a:r>
              <a:rPr lang="en-US" dirty="0"/>
              <a:t>all </a:t>
            </a:r>
            <a:r>
              <a:rPr lang="en-US" i="1" dirty="0" err="1"/>
              <a:t>i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dirty="0"/>
              <a:t>further property of a Hopfield network is that the two </a:t>
            </a:r>
            <a:r>
              <a:rPr lang="en-US" dirty="0" smtClean="0"/>
              <a:t>connections between </a:t>
            </a:r>
            <a:r>
              <a:rPr lang="en-US" dirty="0"/>
              <a:t>a pair of nodes have the same weight. In other words, </a:t>
            </a:r>
            <a:r>
              <a:rPr lang="en-US" i="1" dirty="0" err="1"/>
              <a:t>wij</a:t>
            </a:r>
            <a:r>
              <a:rPr lang="en-US" i="1" dirty="0"/>
              <a:t> </a:t>
            </a:r>
            <a:r>
              <a:rPr lang="en-US" dirty="0" smtClean="0"/>
              <a:t>= </a:t>
            </a:r>
            <a:r>
              <a:rPr lang="en-US" i="1" dirty="0" err="1" smtClean="0"/>
              <a:t>wji</a:t>
            </a:r>
            <a:r>
              <a:rPr lang="en-US" i="1" dirty="0" smtClean="0"/>
              <a:t> </a:t>
            </a:r>
            <a:r>
              <a:rPr lang="en-US" dirty="0"/>
              <a:t>for any nodes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dirty="0"/>
              <a:t>j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 three training states used to produce the weight matrix will be </a:t>
            </a:r>
            <a:r>
              <a:rPr lang="en-US" dirty="0" smtClean="0"/>
              <a:t>stable states </a:t>
            </a:r>
            <a:r>
              <a:rPr lang="en-US" dirty="0"/>
              <a:t>for the network</a:t>
            </a:r>
            <a:r>
              <a:rPr lang="en-US" dirty="0" smtClean="0"/>
              <a:t>. We </a:t>
            </a:r>
            <a:r>
              <a:rPr lang="en-US" dirty="0"/>
              <a:t>can test this by determining the output </a:t>
            </a:r>
            <a:r>
              <a:rPr lang="en-US" dirty="0" smtClean="0"/>
              <a:t>vectors for </a:t>
            </a:r>
            <a:r>
              <a:rPr lang="en-US" dirty="0"/>
              <a:t>each of them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r>
              <a:rPr lang="en-US" dirty="0"/>
              <a:t>where θ is the threshold matrix, which contains the thresholds for each </a:t>
            </a:r>
            <a:r>
              <a:rPr lang="en-US" dirty="0" smtClean="0"/>
              <a:t>of the </a:t>
            </a:r>
            <a:r>
              <a:rPr lang="en-US" dirty="0"/>
              <a:t>five inputs</a:t>
            </a:r>
            <a:r>
              <a:rPr lang="en-US" dirty="0" smtClean="0"/>
              <a:t>. We </a:t>
            </a:r>
            <a:r>
              <a:rPr lang="en-US" dirty="0"/>
              <a:t>will assume that the thresholds are all set at zero.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385" y="4122771"/>
            <a:ext cx="4459781" cy="86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0113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101" y="97580"/>
            <a:ext cx="5615313" cy="611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829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84370"/>
            <a:ext cx="10058400" cy="40233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Hence, the first input state is a stable state for the network. Similarly</a:t>
            </a:r>
            <a:r>
              <a:rPr lang="en-US" dirty="0" smtClean="0"/>
              <a:t>, we can show </a:t>
            </a:r>
            <a:r>
              <a:rPr lang="en-US" dirty="0"/>
              <a:t>that </a:t>
            </a:r>
            <a:r>
              <a:rPr lang="en-US" i="1" dirty="0"/>
              <a:t>Y</a:t>
            </a:r>
            <a:r>
              <a:rPr lang="en-US" dirty="0"/>
              <a:t>2 = </a:t>
            </a:r>
            <a:r>
              <a:rPr lang="en-US" i="1" dirty="0"/>
              <a:t>X</a:t>
            </a:r>
            <a:r>
              <a:rPr lang="en-US" dirty="0"/>
              <a:t>2 and that </a:t>
            </a:r>
            <a:r>
              <a:rPr lang="en-US" i="1" dirty="0"/>
              <a:t>Y</a:t>
            </a:r>
            <a:r>
              <a:rPr lang="en-US" dirty="0"/>
              <a:t>3 = </a:t>
            </a:r>
            <a:r>
              <a:rPr lang="en-US" i="1" dirty="0"/>
              <a:t>X</a:t>
            </a:r>
            <a:r>
              <a:rPr lang="en-US" dirty="0"/>
              <a:t>3</a:t>
            </a:r>
            <a:r>
              <a:rPr lang="en-US" dirty="0" smtClean="0"/>
              <a:t>.</a:t>
            </a:r>
          </a:p>
          <a:p>
            <a:r>
              <a:rPr lang="en-US" dirty="0"/>
              <a:t>Now let us see how the network treats an input that is different from </a:t>
            </a:r>
            <a:r>
              <a:rPr lang="en-US" dirty="0" smtClean="0"/>
              <a:t>the training </a:t>
            </a:r>
            <a:r>
              <a:rPr lang="en-US" dirty="0"/>
              <a:t>data</a:t>
            </a:r>
            <a:r>
              <a:rPr lang="en-US" dirty="0" smtClean="0"/>
              <a:t>. We </a:t>
            </a:r>
            <a:r>
              <a:rPr lang="en-US" dirty="0"/>
              <a:t>will </a:t>
            </a:r>
            <a:r>
              <a:rPr lang="en-US" dirty="0" smtClean="0"/>
              <a:t>use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Note that this vector differs from </a:t>
            </a:r>
            <a:r>
              <a:rPr lang="en-US" i="1" dirty="0"/>
              <a:t>X</a:t>
            </a:r>
            <a:r>
              <a:rPr lang="en-US" dirty="0"/>
              <a:t>1 in just one value, so we would </a:t>
            </a:r>
            <a:r>
              <a:rPr lang="en-US" dirty="0" smtClean="0"/>
              <a:t>expect the </a:t>
            </a:r>
            <a:r>
              <a:rPr lang="en-US" dirty="0"/>
              <a:t>network to converge on </a:t>
            </a:r>
            <a:r>
              <a:rPr lang="en-US" i="1" dirty="0"/>
              <a:t>X</a:t>
            </a:r>
            <a:r>
              <a:rPr lang="en-US" dirty="0"/>
              <a:t>1 when presented with this input.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107" y="2846749"/>
            <a:ext cx="2223911" cy="253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587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0572" y="176240"/>
            <a:ext cx="5295997" cy="60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742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213" y="1166791"/>
            <a:ext cx="10076286" cy="353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0194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220" y="660424"/>
            <a:ext cx="10174310" cy="538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0381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261" y="286603"/>
            <a:ext cx="10066419" cy="601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470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 of the Hopfield network involves three stages. In the first stage, </a:t>
            </a:r>
            <a:r>
              <a:rPr lang="en-US" dirty="0" smtClean="0"/>
              <a:t>the network </a:t>
            </a:r>
            <a:r>
              <a:rPr lang="en-US" dirty="0"/>
              <a:t>is trained to learn the set of attractor states. This can be thought </a:t>
            </a:r>
            <a:r>
              <a:rPr lang="en-US" dirty="0" smtClean="0"/>
              <a:t>of as </a:t>
            </a:r>
            <a:r>
              <a:rPr lang="en-US" dirty="0"/>
              <a:t>a </a:t>
            </a:r>
            <a:r>
              <a:rPr lang="en-US" b="1" dirty="0"/>
              <a:t>storage </a:t>
            </a:r>
            <a:r>
              <a:rPr lang="en-US" dirty="0"/>
              <a:t>or </a:t>
            </a:r>
            <a:r>
              <a:rPr lang="en-US" b="1" dirty="0"/>
              <a:t>memorization </a:t>
            </a:r>
            <a:r>
              <a:rPr lang="en-US" dirty="0"/>
              <a:t>stage. This is done by setting the weights </a:t>
            </a:r>
            <a:r>
              <a:rPr lang="en-US" dirty="0" smtClean="0"/>
              <a:t>of the </a:t>
            </a:r>
            <a:r>
              <a:rPr lang="en-US" dirty="0"/>
              <a:t>network according to the values given by the weights matrix</a:t>
            </a:r>
            <a:r>
              <a:rPr lang="en-US" dirty="0" smtClean="0"/>
              <a:t>, </a:t>
            </a:r>
            <a:r>
              <a:rPr lang="en-US" i="1" dirty="0" smtClean="0"/>
              <a:t>W</a:t>
            </a:r>
            <a:r>
              <a:rPr lang="en-US" dirty="0"/>
              <a:t>, </a:t>
            </a:r>
            <a:r>
              <a:rPr lang="en-US" dirty="0" smtClean="0"/>
              <a:t>which is </a:t>
            </a:r>
            <a:r>
              <a:rPr lang="en-US" dirty="0"/>
              <a:t>calculated as described above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second phase involves testing the network, by providing the </a:t>
            </a:r>
            <a:r>
              <a:rPr lang="en-US" dirty="0" smtClean="0"/>
              <a:t>attractor states </a:t>
            </a:r>
            <a:r>
              <a:rPr lang="en-US" dirty="0"/>
              <a:t>as inputs, and checking that the outputs are identical. The final </a:t>
            </a:r>
            <a:r>
              <a:rPr lang="en-US" dirty="0" smtClean="0"/>
              <a:t>stage </a:t>
            </a:r>
            <a:r>
              <a:rPr lang="en-US" dirty="0"/>
              <a:t>involves using the network, in which the network, in acting as a memory, </a:t>
            </a:r>
            <a:r>
              <a:rPr lang="en-US" dirty="0" smtClean="0"/>
              <a:t>is required </a:t>
            </a:r>
            <a:r>
              <a:rPr lang="en-US" dirty="0"/>
              <a:t>to </a:t>
            </a:r>
            <a:r>
              <a:rPr lang="en-US" b="1" dirty="0"/>
              <a:t>retrieve </a:t>
            </a:r>
            <a:r>
              <a:rPr lang="en-US" dirty="0"/>
              <a:t>data from its memory.</a:t>
            </a:r>
          </a:p>
        </p:txBody>
      </p:sp>
    </p:spTree>
    <p:extLst>
      <p:ext uri="{BB962C8B-B14F-4D97-AF65-F5344CB8AC3E}">
        <p14:creationId xmlns:p14="http://schemas.microsoft.com/office/powerpoint/2010/main" val="201391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network shown in Figure 11.4 is a </a:t>
            </a:r>
            <a:r>
              <a:rPr lang="en-US" sz="2400" b="1" dirty="0"/>
              <a:t>feed-forward network</a:t>
            </a:r>
            <a:r>
              <a:rPr lang="en-US" sz="2400" dirty="0"/>
              <a:t>, consisting </a:t>
            </a:r>
            <a:r>
              <a:rPr lang="en-US" sz="2400" dirty="0" smtClean="0"/>
              <a:t>of three </a:t>
            </a:r>
            <a:r>
              <a:rPr lang="en-US" sz="2400" dirty="0"/>
              <a:t>layers.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b="1" dirty="0" smtClean="0"/>
              <a:t> Layers </a:t>
            </a:r>
            <a:r>
              <a:rPr lang="en-US" sz="2400" dirty="0" smtClean="0"/>
              <a:t>:  </a:t>
            </a:r>
            <a:r>
              <a:rPr lang="en-US" sz="2400" dirty="0"/>
              <a:t>The first layer is the </a:t>
            </a:r>
            <a:r>
              <a:rPr lang="en-US" sz="2400" dirty="0" smtClean="0"/>
              <a:t>input layer. Each </a:t>
            </a:r>
            <a:r>
              <a:rPr lang="en-US" sz="2400" dirty="0"/>
              <a:t>node (or neuron) in this </a:t>
            </a:r>
            <a:r>
              <a:rPr lang="en-US" sz="2400" dirty="0" smtClean="0"/>
              <a:t>layer receives </a:t>
            </a:r>
            <a:r>
              <a:rPr lang="en-US" sz="2400" dirty="0"/>
              <a:t>a single input signal. In fact, it is usually the case that the nodes </a:t>
            </a:r>
            <a:r>
              <a:rPr lang="en-US" sz="2400" dirty="0" smtClean="0"/>
              <a:t>in this </a:t>
            </a:r>
            <a:r>
              <a:rPr lang="en-US" sz="2400" dirty="0"/>
              <a:t>layer are not neurons, but simply act to pass input signals on to </a:t>
            </a:r>
            <a:r>
              <a:rPr lang="en-US" sz="2400" dirty="0" smtClean="0"/>
              <a:t>the nodes in </a:t>
            </a:r>
            <a:r>
              <a:rPr lang="en-US" sz="2400" dirty="0"/>
              <a:t>the next layer, which is in this case a </a:t>
            </a:r>
            <a:r>
              <a:rPr lang="en-US" sz="2400" b="1" dirty="0"/>
              <a:t>hidden layer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E</a:t>
            </a:r>
            <a:r>
              <a:rPr lang="en-US" sz="2400" dirty="0" smtClean="0"/>
              <a:t>ach </a:t>
            </a:r>
            <a:r>
              <a:rPr lang="en-US" sz="2400" dirty="0"/>
              <a:t>input signal is passed to each of </a:t>
            </a:r>
            <a:r>
              <a:rPr lang="en-US" sz="2400" dirty="0" smtClean="0"/>
              <a:t>the nodes </a:t>
            </a:r>
            <a:r>
              <a:rPr lang="en-US" sz="2400" dirty="0"/>
              <a:t>in </a:t>
            </a:r>
            <a:r>
              <a:rPr lang="en-US" sz="2400" dirty="0" smtClean="0"/>
              <a:t>the hidden </a:t>
            </a:r>
            <a:r>
              <a:rPr lang="en-US" sz="2400" dirty="0"/>
              <a:t>layer and that the output of each node in this layer is passed </a:t>
            </a:r>
            <a:r>
              <a:rPr lang="en-US" sz="2400" dirty="0" smtClean="0"/>
              <a:t>to each </a:t>
            </a:r>
            <a:r>
              <a:rPr lang="en-US" sz="2400" dirty="0"/>
              <a:t>node in the final layer, which is the </a:t>
            </a:r>
            <a:r>
              <a:rPr lang="en-US" sz="2400" b="1" dirty="0"/>
              <a:t>output layer</a:t>
            </a:r>
            <a:r>
              <a:rPr lang="en-US" sz="2400" dirty="0"/>
              <a:t>. The output layer </a:t>
            </a:r>
            <a:r>
              <a:rPr lang="en-US" sz="2400" dirty="0" smtClean="0"/>
              <a:t>carries out </a:t>
            </a:r>
            <a:r>
              <a:rPr lang="en-US" sz="2400" dirty="0"/>
              <a:t>the final stage of processing and sends out output signals.</a:t>
            </a:r>
          </a:p>
        </p:txBody>
      </p:sp>
    </p:spTree>
    <p:extLst>
      <p:ext uri="{BB962C8B-B14F-4D97-AF65-F5344CB8AC3E}">
        <p14:creationId xmlns:p14="http://schemas.microsoft.com/office/powerpoint/2010/main" val="31283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In each case, the network will retrieve the attractor closest to the input </a:t>
            </a:r>
            <a:r>
              <a:rPr lang="en-US" dirty="0" smtClean="0"/>
              <a:t>that it </a:t>
            </a:r>
            <a:r>
              <a:rPr lang="en-US" dirty="0"/>
              <a:t>is given. In this case, the nearest attractor is </a:t>
            </a:r>
            <a:r>
              <a:rPr lang="en-US" i="1" dirty="0"/>
              <a:t>X</a:t>
            </a:r>
            <a:r>
              <a:rPr lang="en-US" dirty="0"/>
              <a:t>1, which differs in just </a:t>
            </a:r>
            <a:r>
              <a:rPr lang="en-US" dirty="0" smtClean="0"/>
              <a:t>two inputs</a:t>
            </a:r>
            <a:r>
              <a:rPr lang="en-US" dirty="0"/>
              <a:t>. The measure of distance that is usually used for such vectors is </a:t>
            </a:r>
            <a:r>
              <a:rPr lang="en-US" dirty="0" smtClean="0"/>
              <a:t>the </a:t>
            </a:r>
            <a:r>
              <a:rPr lang="en-US" b="1" dirty="0" smtClean="0"/>
              <a:t>Hamming </a:t>
            </a:r>
            <a:r>
              <a:rPr lang="en-US" b="1" dirty="0"/>
              <a:t>distance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The Hamming distance measures the number of </a:t>
            </a:r>
            <a:r>
              <a:rPr lang="en-US" dirty="0" smtClean="0"/>
              <a:t>elements of </a:t>
            </a:r>
            <a:r>
              <a:rPr lang="en-US" dirty="0"/>
              <a:t>the vectors that differ. The Hamming distance between two vectors</a:t>
            </a:r>
            <a:r>
              <a:rPr lang="en-US" dirty="0" smtClean="0"/>
              <a:t>, </a:t>
            </a:r>
            <a:r>
              <a:rPr lang="en-US" i="1" dirty="0" smtClean="0"/>
              <a:t>X </a:t>
            </a:r>
            <a:r>
              <a:rPr lang="en-US" dirty="0"/>
              <a:t>and </a:t>
            </a:r>
            <a:r>
              <a:rPr lang="en-US" i="1" dirty="0"/>
              <a:t>Y</a:t>
            </a:r>
            <a:r>
              <a:rPr lang="en-US" dirty="0"/>
              <a:t>, is written ||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||.</a:t>
            </a:r>
          </a:p>
        </p:txBody>
      </p:sp>
    </p:spTree>
    <p:extLst>
      <p:ext uri="{BB962C8B-B14F-4D97-AF65-F5344CB8AC3E}">
        <p14:creationId xmlns:p14="http://schemas.microsoft.com/office/powerpoint/2010/main" val="25899116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Hence</a:t>
            </a:r>
            <a:r>
              <a:rPr lang="en-US" dirty="0"/>
              <a:t>, the Hopfield network is a memory that usually maps an input </a:t>
            </a:r>
            <a:r>
              <a:rPr lang="en-US" dirty="0" smtClean="0"/>
              <a:t>vector to </a:t>
            </a:r>
            <a:r>
              <a:rPr lang="en-US" dirty="0"/>
              <a:t>the memorized vector whose Hamming distance from the input </a:t>
            </a:r>
            <a:r>
              <a:rPr lang="en-US" dirty="0" smtClean="0"/>
              <a:t>vector is </a:t>
            </a:r>
            <a:r>
              <a:rPr lang="en-US" dirty="0"/>
              <a:t>least.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046" y="2178762"/>
            <a:ext cx="3483912" cy="16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466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In fact, although a Hopfield network always converges on a stable state, </a:t>
            </a:r>
            <a:r>
              <a:rPr lang="en-US" dirty="0" smtClean="0"/>
              <a:t>it does </a:t>
            </a:r>
            <a:r>
              <a:rPr lang="en-US" dirty="0"/>
              <a:t>not always converge on the state closest to the original input. </a:t>
            </a:r>
            <a:r>
              <a:rPr lang="en-US" dirty="0" smtClean="0"/>
              <a:t>No method </a:t>
            </a:r>
            <a:r>
              <a:rPr lang="en-US" dirty="0"/>
              <a:t>has yet been found for ensuring that a Hopfield network </a:t>
            </a:r>
            <a:r>
              <a:rPr lang="en-US" dirty="0" smtClean="0"/>
              <a:t>will always </a:t>
            </a:r>
            <a:r>
              <a:rPr lang="en-US" dirty="0"/>
              <a:t>converge on the closest state.</a:t>
            </a:r>
          </a:p>
          <a:p>
            <a:pPr algn="just"/>
            <a:r>
              <a:rPr lang="en-US" dirty="0"/>
              <a:t>A Hopfield network is considered to be an </a:t>
            </a:r>
            <a:r>
              <a:rPr lang="en-US" b="1" dirty="0" err="1"/>
              <a:t>autoassociative</a:t>
            </a:r>
            <a:r>
              <a:rPr lang="en-US" b="1" dirty="0"/>
              <a:t> memory</a:t>
            </a:r>
            <a:r>
              <a:rPr lang="en-US" dirty="0"/>
              <a:t>, </a:t>
            </a:r>
            <a:r>
              <a:rPr lang="en-US" dirty="0" smtClean="0"/>
              <a:t>which means </a:t>
            </a:r>
            <a:r>
              <a:rPr lang="en-US" dirty="0"/>
              <a:t>that it is able to remember an item itself, or a similar item that </a:t>
            </a:r>
            <a:r>
              <a:rPr lang="en-US" dirty="0" smtClean="0"/>
              <a:t>might have </a:t>
            </a:r>
            <a:r>
              <a:rPr lang="en-US" dirty="0"/>
              <a:t>been modified slightly, but it cannot use one piece of data to </a:t>
            </a:r>
            <a:r>
              <a:rPr lang="en-US" dirty="0" smtClean="0"/>
              <a:t>remember another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human brain is fully associative, or </a:t>
            </a:r>
            <a:r>
              <a:rPr lang="en-US" b="1" dirty="0" err="1"/>
              <a:t>heteroassociative</a:t>
            </a:r>
            <a:r>
              <a:rPr lang="en-US" dirty="0" smtClean="0"/>
              <a:t>, which </a:t>
            </a:r>
            <a:r>
              <a:rPr lang="en-US" dirty="0"/>
              <a:t>means one item is able to cause the brain to recall an entirely </a:t>
            </a:r>
            <a:r>
              <a:rPr lang="en-US" dirty="0" smtClean="0"/>
              <a:t>different item</a:t>
            </a:r>
            <a:r>
              <a:rPr lang="en-US" dirty="0"/>
              <a:t>. A piece of music or a smell will often cause us to remember an </a:t>
            </a:r>
            <a:r>
              <a:rPr lang="en-US" dirty="0" smtClean="0"/>
              <a:t>old memory</a:t>
            </a:r>
            <a:r>
              <a:rPr lang="en-US" dirty="0"/>
              <a:t>: this is using the associative nature of memory. A Hopfield </a:t>
            </a:r>
            <a:r>
              <a:rPr lang="en-US" dirty="0" smtClean="0"/>
              <a:t>network is </a:t>
            </a:r>
            <a:r>
              <a:rPr lang="en-US" dirty="0"/>
              <a:t>not capable of making such associations.</a:t>
            </a:r>
          </a:p>
        </p:txBody>
      </p:sp>
    </p:spTree>
    <p:extLst>
      <p:ext uri="{BB962C8B-B14F-4D97-AF65-F5344CB8AC3E}">
        <p14:creationId xmlns:p14="http://schemas.microsoft.com/office/powerpoint/2010/main" val="30003578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Bidirectional Associative Memories (BAMs)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 </a:t>
            </a:r>
            <a:r>
              <a:rPr lang="en-US" sz="2400" b="1" dirty="0"/>
              <a:t>Bidirectional Associative Memory</a:t>
            </a:r>
            <a:r>
              <a:rPr lang="en-US" sz="2400" dirty="0"/>
              <a:t>, or BAM, is a neural network </a:t>
            </a:r>
            <a:r>
              <a:rPr lang="en-US" sz="2400" dirty="0" smtClean="0"/>
              <a:t>first discussed </a:t>
            </a:r>
            <a:r>
              <a:rPr lang="en-US" sz="2400" dirty="0"/>
              <a:t>by Bart </a:t>
            </a:r>
            <a:r>
              <a:rPr lang="en-US" sz="2400" dirty="0" err="1"/>
              <a:t>Kosko</a:t>
            </a:r>
            <a:r>
              <a:rPr lang="en-US" sz="2400" dirty="0"/>
              <a:t> (1988) that is similar in structure to the </a:t>
            </a:r>
            <a:r>
              <a:rPr lang="en-US" sz="2400" dirty="0" smtClean="0"/>
              <a:t>Hopfield network </a:t>
            </a:r>
            <a:r>
              <a:rPr lang="en-US" sz="2400" dirty="0"/>
              <a:t>and which can be used to associate items from one </a:t>
            </a:r>
            <a:r>
              <a:rPr lang="en-US" sz="2400" dirty="0" smtClean="0"/>
              <a:t>set </a:t>
            </a:r>
            <a:r>
              <a:rPr lang="en-US" sz="2400" dirty="0"/>
              <a:t>to items </a:t>
            </a:r>
            <a:r>
              <a:rPr lang="en-US" sz="2400" dirty="0" smtClean="0"/>
              <a:t>in another </a:t>
            </a:r>
            <a:r>
              <a:rPr lang="en-US" sz="2400" dirty="0"/>
              <a:t>set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The network consists of two layers of nodes, where each node in one </a:t>
            </a:r>
            <a:r>
              <a:rPr lang="en-US" sz="2400" dirty="0" smtClean="0"/>
              <a:t>layer is </a:t>
            </a:r>
            <a:r>
              <a:rPr lang="en-US" sz="2400" dirty="0"/>
              <a:t>connected to every other node in the other layer—this means that </a:t>
            </a:r>
            <a:r>
              <a:rPr lang="en-US" sz="2400" dirty="0" smtClean="0"/>
              <a:t>the layers </a:t>
            </a:r>
            <a:r>
              <a:rPr lang="en-US" sz="2400" dirty="0"/>
              <a:t>are </a:t>
            </a:r>
            <a:r>
              <a:rPr lang="en-US" sz="2400" b="1" dirty="0"/>
              <a:t>fully connected</a:t>
            </a:r>
            <a:r>
              <a:rPr lang="en-US" sz="2400" dirty="0"/>
              <a:t>. This is in contrast to the Hopfield </a:t>
            </a:r>
            <a:r>
              <a:rPr lang="en-US" sz="2400" dirty="0" smtClean="0"/>
              <a:t>network, which </a:t>
            </a:r>
            <a:r>
              <a:rPr lang="en-US" sz="2400" dirty="0"/>
              <a:t>consists of just a single layer of neurons: in the Hopfield network</a:t>
            </a:r>
            <a:r>
              <a:rPr lang="en-US" sz="2400" dirty="0" smtClean="0"/>
              <a:t>, each </a:t>
            </a:r>
            <a:r>
              <a:rPr lang="en-US" sz="2400" dirty="0"/>
              <a:t>neuron is connected to every other neuron within the same </a:t>
            </a:r>
            <a:r>
              <a:rPr lang="en-US" sz="2400" dirty="0" smtClean="0"/>
              <a:t>layer, whereas </a:t>
            </a:r>
            <a:r>
              <a:rPr lang="en-US" sz="2400" dirty="0"/>
              <a:t>in the BAM, each neuron is connected just to neurons in the </a:t>
            </a:r>
            <a:r>
              <a:rPr lang="en-US" sz="2400" dirty="0" smtClean="0"/>
              <a:t>other layer</a:t>
            </a:r>
            <a:r>
              <a:rPr lang="en-US" sz="2400" dirty="0"/>
              <a:t>, not to neurons in its own layer.</a:t>
            </a:r>
          </a:p>
        </p:txBody>
      </p:sp>
    </p:spTree>
    <p:extLst>
      <p:ext uri="{BB962C8B-B14F-4D97-AF65-F5344CB8AC3E}">
        <p14:creationId xmlns:p14="http://schemas.microsoft.com/office/powerpoint/2010/main" val="21647667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As with Hopfield networks, the weight matrix is calculated from the </a:t>
            </a:r>
            <a:r>
              <a:rPr lang="en-US" dirty="0" smtClean="0"/>
              <a:t>items that </a:t>
            </a:r>
            <a:r>
              <a:rPr lang="en-US" dirty="0"/>
              <a:t>are to be learned. In this case, two sets of data are to be learned, so </a:t>
            </a:r>
            <a:r>
              <a:rPr lang="en-US" dirty="0" smtClean="0"/>
              <a:t>that when </a:t>
            </a:r>
            <a:r>
              <a:rPr lang="en-US" dirty="0"/>
              <a:t>an item from set </a:t>
            </a:r>
            <a:r>
              <a:rPr lang="en-US" i="1" dirty="0"/>
              <a:t>X </a:t>
            </a:r>
            <a:r>
              <a:rPr lang="en-US" dirty="0"/>
              <a:t>is presented to the network, it will recall a </a:t>
            </a:r>
            <a:r>
              <a:rPr lang="en-US" dirty="0" smtClean="0"/>
              <a:t>corresponding item </a:t>
            </a:r>
            <a:r>
              <a:rPr lang="en-US" dirty="0"/>
              <a:t>from set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The weights matrix </a:t>
            </a:r>
            <a:r>
              <a:rPr lang="en-US" b="1" dirty="0" smtClean="0"/>
              <a:t>W </a:t>
            </a:r>
            <a:r>
              <a:rPr lang="en-US" dirty="0" smtClean="0"/>
              <a:t>is </a:t>
            </a:r>
            <a:r>
              <a:rPr lang="en-US" dirty="0"/>
              <a:t>defined as: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6409" y="3581694"/>
            <a:ext cx="1829388" cy="72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4888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BAM uses a neuron with a sign activation function, which is also used</a:t>
            </a:r>
          </a:p>
          <a:p>
            <a:r>
              <a:rPr lang="en-US" dirty="0"/>
              <a:t>by a Hopfield network.</a:t>
            </a:r>
          </a:p>
          <a:p>
            <a:r>
              <a:rPr lang="en-US" dirty="0"/>
              <a:t>When the network is given a vector </a:t>
            </a:r>
            <a:r>
              <a:rPr lang="en-US" i="1" dirty="0"/>
              <a:t>Xi </a:t>
            </a:r>
            <a:r>
              <a:rPr lang="en-US" dirty="0"/>
              <a:t>as an input, it will recall the </a:t>
            </a:r>
            <a:r>
              <a:rPr lang="en-US" dirty="0" smtClean="0"/>
              <a:t>corresponding vector </a:t>
            </a:r>
            <a:r>
              <a:rPr lang="en-US" i="1" dirty="0"/>
              <a:t>Yi</a:t>
            </a:r>
            <a:r>
              <a:rPr lang="en-US" dirty="0"/>
              <a:t>, and similarly</a:t>
            </a:r>
            <a:r>
              <a:rPr lang="en-US" dirty="0" smtClean="0"/>
              <a:t>, when presented with </a:t>
            </a:r>
            <a:r>
              <a:rPr lang="en-US" i="1" dirty="0"/>
              <a:t>Yi</a:t>
            </a:r>
            <a:r>
              <a:rPr lang="en-US" dirty="0"/>
              <a:t>, the </a:t>
            </a:r>
            <a:r>
              <a:rPr lang="en-US" dirty="0" smtClean="0"/>
              <a:t>network will recall </a:t>
            </a:r>
            <a:r>
              <a:rPr lang="en-US" i="1" dirty="0" smtClean="0"/>
              <a:t>Xi</a:t>
            </a:r>
            <a:r>
              <a:rPr lang="en-US" dirty="0"/>
              <a:t>.</a:t>
            </a:r>
          </a:p>
          <a:p>
            <a:r>
              <a:rPr lang="en-US" dirty="0"/>
              <a:t>Let us examine a simple example: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910" y="3857414"/>
            <a:ext cx="2551717" cy="199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5631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using our network to learn two sets of vectors. The network has </a:t>
            </a:r>
            <a:r>
              <a:rPr lang="en-US" dirty="0" smtClean="0"/>
              <a:t>two layers</a:t>
            </a:r>
            <a:r>
              <a:rPr lang="en-US" dirty="0"/>
              <a:t>: the input layer has two neurons, and the output layer has three neurons.</a:t>
            </a:r>
          </a:p>
          <a:p>
            <a:r>
              <a:rPr lang="en-US" dirty="0"/>
              <a:t>The weights matrix is calculated as follows: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405" y="3521494"/>
            <a:ext cx="4731620" cy="2215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225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will test the network</a:t>
            </a:r>
            <a:r>
              <a:rPr lang="en-US" dirty="0" smtClean="0"/>
              <a:t>. When </a:t>
            </a:r>
            <a:r>
              <a:rPr lang="en-US" dirty="0"/>
              <a:t>presented with input </a:t>
            </a:r>
            <a:r>
              <a:rPr lang="en-US" i="1" dirty="0"/>
              <a:t>X</a:t>
            </a:r>
            <a:r>
              <a:rPr lang="en-US" dirty="0"/>
              <a:t>1, the </a:t>
            </a:r>
            <a:r>
              <a:rPr lang="en-US" dirty="0" smtClean="0"/>
              <a:t>network will </a:t>
            </a:r>
            <a:r>
              <a:rPr lang="en-US" dirty="0"/>
              <a:t>output the following </a:t>
            </a:r>
            <a:r>
              <a:rPr lang="en-US" dirty="0" smtClean="0"/>
              <a:t>vector: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the network is functioning correctly, this should be equal to </a:t>
            </a:r>
            <a:r>
              <a:rPr lang="en-US" i="1" dirty="0"/>
              <a:t>Y</a:t>
            </a:r>
            <a:r>
              <a:rPr lang="en-US" dirty="0"/>
              <a:t>1: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0572" y="2340870"/>
            <a:ext cx="1986590" cy="6800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6417" y="2680885"/>
            <a:ext cx="3119263" cy="343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538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 the network has correctly recalled </a:t>
            </a:r>
            <a:r>
              <a:rPr lang="en-US" i="1" dirty="0"/>
              <a:t>Y</a:t>
            </a:r>
            <a:r>
              <a:rPr lang="en-US" dirty="0"/>
              <a:t>1 when presented with </a:t>
            </a:r>
            <a:r>
              <a:rPr lang="en-US" i="1" dirty="0"/>
              <a:t>X</a:t>
            </a:r>
            <a:r>
              <a:rPr lang="en-US" dirty="0"/>
              <a:t>1.</a:t>
            </a:r>
          </a:p>
          <a:p>
            <a:r>
              <a:rPr lang="en-US" dirty="0"/>
              <a:t>Similarly, the association should work in reverse: when presented with </a:t>
            </a:r>
            <a:r>
              <a:rPr lang="en-US" i="1" dirty="0"/>
              <a:t>Y</a:t>
            </a:r>
            <a:r>
              <a:rPr lang="en-US" dirty="0"/>
              <a:t>1</a:t>
            </a:r>
            <a:r>
              <a:rPr lang="en-US" dirty="0" smtClean="0"/>
              <a:t>, the </a:t>
            </a:r>
            <a:r>
              <a:rPr lang="en-US" dirty="0"/>
              <a:t>network should recall </a:t>
            </a:r>
            <a:r>
              <a:rPr lang="en-US" i="1" dirty="0"/>
              <a:t>X</a:t>
            </a:r>
            <a:r>
              <a:rPr lang="en-US" dirty="0"/>
              <a:t>1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Note that in this case, we are using the output layer as if it were an </a:t>
            </a:r>
            <a:r>
              <a:rPr lang="en-US" dirty="0" smtClean="0"/>
              <a:t>input layer</a:t>
            </a:r>
            <a:r>
              <a:rPr lang="en-US" dirty="0"/>
              <a:t>, and vice versa—hence, the network is </a:t>
            </a:r>
            <a:r>
              <a:rPr lang="en-US" b="1" dirty="0"/>
              <a:t>bidirectional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2040" y="2717026"/>
            <a:ext cx="2735429" cy="206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745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</a:t>
            </a:r>
            <a:r>
              <a:rPr lang="en-US" dirty="0" smtClean="0"/>
              <a:t>a Hopfield </a:t>
            </a:r>
            <a:r>
              <a:rPr lang="en-US" dirty="0"/>
              <a:t>network, the </a:t>
            </a:r>
            <a:r>
              <a:rPr lang="en-US" dirty="0" smtClean="0"/>
              <a:t>BAM is </a:t>
            </a:r>
            <a:r>
              <a:rPr lang="en-US" dirty="0"/>
              <a:t>guaranteed to produce a stable output </a:t>
            </a:r>
            <a:r>
              <a:rPr lang="en-US" dirty="0" smtClean="0"/>
              <a:t>for any </a:t>
            </a:r>
            <a:r>
              <a:rPr lang="en-US" dirty="0"/>
              <a:t>given inputs and for any training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fact, </a:t>
            </a:r>
            <a:r>
              <a:rPr lang="en-US" dirty="0" smtClean="0"/>
              <a:t>a Hopfield </a:t>
            </a:r>
            <a:r>
              <a:rPr lang="en-US" dirty="0"/>
              <a:t>network is a </a:t>
            </a:r>
            <a:r>
              <a:rPr lang="en-US" dirty="0" smtClean="0"/>
              <a:t>type of </a:t>
            </a:r>
            <a:r>
              <a:rPr lang="en-US" dirty="0"/>
              <a:t>BAM</a:t>
            </a:r>
            <a:r>
              <a:rPr lang="en-US" dirty="0" smtClean="0"/>
              <a:t>, with </a:t>
            </a:r>
            <a:r>
              <a:rPr lang="en-US" dirty="0"/>
              <a:t>the additional requirement that </a:t>
            </a:r>
            <a:r>
              <a:rPr lang="en-US" dirty="0" smtClean="0"/>
              <a:t>the weight </a:t>
            </a:r>
            <a:r>
              <a:rPr lang="en-US" dirty="0"/>
              <a:t>matrix be square </a:t>
            </a:r>
            <a:r>
              <a:rPr lang="en-US" dirty="0" smtClean="0"/>
              <a:t>and </a:t>
            </a:r>
            <a:r>
              <a:rPr lang="en-US" dirty="0"/>
              <a:t>that each neuron not have a connection to itself (or to its corresponding </a:t>
            </a:r>
            <a:r>
              <a:rPr lang="en-US" dirty="0" smtClean="0"/>
              <a:t>neuron in </a:t>
            </a:r>
            <a:r>
              <a:rPr lang="en-US" dirty="0"/>
              <a:t>the other layer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BAMs are extremely useful neural networks, </a:t>
            </a:r>
            <a:r>
              <a:rPr lang="en-US" dirty="0" smtClean="0"/>
              <a:t>although their </a:t>
            </a:r>
            <a:r>
              <a:rPr lang="en-US" dirty="0"/>
              <a:t>capabilities (and limitations) are not yet fully understood.</a:t>
            </a:r>
          </a:p>
        </p:txBody>
      </p:sp>
    </p:spTree>
    <p:extLst>
      <p:ext uri="{BB962C8B-B14F-4D97-AF65-F5344CB8AC3E}">
        <p14:creationId xmlns:p14="http://schemas.microsoft.com/office/powerpoint/2010/main" val="119810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M-Layer: </a:t>
            </a:r>
            <a:r>
              <a:rPr lang="en-US" b="1" dirty="0" err="1"/>
              <a:t>Backpropagation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sz="2400" dirty="0"/>
              <a:t>Multilayer neural networks learn in much the same way as single </a:t>
            </a:r>
            <a:r>
              <a:rPr lang="en-US" sz="2400" dirty="0" err="1"/>
              <a:t>perceptrons</a:t>
            </a:r>
            <a:r>
              <a:rPr lang="en-US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400" dirty="0"/>
              <a:t> E</a:t>
            </a:r>
            <a:r>
              <a:rPr lang="en-US" sz="2400" dirty="0" smtClean="0"/>
              <a:t>ach </a:t>
            </a:r>
            <a:r>
              <a:rPr lang="en-US" sz="2400" dirty="0"/>
              <a:t>neuron </a:t>
            </a:r>
            <a:r>
              <a:rPr lang="en-US" sz="2400" dirty="0" smtClean="0"/>
              <a:t>has weights </a:t>
            </a:r>
            <a:r>
              <a:rPr lang="en-US" sz="2400" dirty="0"/>
              <a:t>associated with its inputs, and so there are a far greater number </a:t>
            </a:r>
            <a:r>
              <a:rPr lang="en-US" sz="2400" dirty="0" smtClean="0"/>
              <a:t>of weights </a:t>
            </a:r>
            <a:r>
              <a:rPr lang="en-US" sz="2400" dirty="0"/>
              <a:t>to be </a:t>
            </a:r>
            <a:r>
              <a:rPr lang="en-US" sz="2400" dirty="0" smtClean="0"/>
              <a:t>adjusted </a:t>
            </a:r>
            <a:r>
              <a:rPr lang="en-US" sz="2400" dirty="0"/>
              <a:t>when an error </a:t>
            </a:r>
            <a:r>
              <a:rPr lang="en-US" sz="2400" dirty="0" smtClean="0"/>
              <a:t>occurs </a:t>
            </a:r>
            <a:r>
              <a:rPr lang="en-US" sz="2400" dirty="0"/>
              <a:t>with a piece of training data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 H</a:t>
            </a:r>
            <a:r>
              <a:rPr lang="en-US" sz="2400" dirty="0" smtClean="0"/>
              <a:t>ow </a:t>
            </a:r>
            <a:r>
              <a:rPr lang="en-US" sz="2400" dirty="0"/>
              <a:t>to assign blame (or credit) to the </a:t>
            </a:r>
            <a:r>
              <a:rPr lang="en-US" sz="2400" dirty="0" smtClean="0"/>
              <a:t>various weights</a:t>
            </a:r>
            <a:r>
              <a:rPr lang="en-US" sz="2400" dirty="0"/>
              <a:t>. One method that is commonly used is </a:t>
            </a:r>
            <a:r>
              <a:rPr lang="en-US" sz="2400" b="1" dirty="0" err="1"/>
              <a:t>backpropagation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 M</a:t>
            </a:r>
            <a:r>
              <a:rPr lang="en-US" sz="2400" dirty="0" smtClean="0"/>
              <a:t>ultilayer </a:t>
            </a:r>
            <a:r>
              <a:rPr lang="en-US" sz="2400" dirty="0" err="1"/>
              <a:t>backpropagation</a:t>
            </a:r>
            <a:r>
              <a:rPr lang="en-US" sz="2400" dirty="0"/>
              <a:t> networks usually use the sigmoid </a:t>
            </a:r>
            <a:r>
              <a:rPr lang="en-US" sz="2400" dirty="0" smtClean="0"/>
              <a:t>function.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999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Unsupervised Learning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/>
              <a:t>The networks we have studied so far in this chapter use </a:t>
            </a:r>
            <a:r>
              <a:rPr lang="en-US" sz="3200" b="1" dirty="0"/>
              <a:t>supervised learning</a:t>
            </a:r>
            <a:r>
              <a:rPr lang="en-US" sz="3200" dirty="0" smtClean="0"/>
              <a:t>: they </a:t>
            </a:r>
            <a:r>
              <a:rPr lang="en-US" sz="3200" dirty="0"/>
              <a:t>are presented with </a:t>
            </a:r>
            <a:r>
              <a:rPr lang="en-US" sz="3200" dirty="0" smtClean="0"/>
              <a:t>pre-classified </a:t>
            </a:r>
            <a:r>
              <a:rPr lang="en-US" sz="3200" dirty="0"/>
              <a:t>training data before being </a:t>
            </a:r>
            <a:r>
              <a:rPr lang="en-US" sz="3200" dirty="0" smtClean="0"/>
              <a:t>asked to </a:t>
            </a:r>
            <a:r>
              <a:rPr lang="en-US" sz="3200" dirty="0"/>
              <a:t>classify unseen data</a:t>
            </a:r>
            <a:r>
              <a:rPr lang="en-US" sz="3200" dirty="0" smtClean="0"/>
              <a:t>. We </a:t>
            </a:r>
            <a:r>
              <a:rPr lang="en-US" sz="3200" dirty="0"/>
              <a:t>will now look at a number of methods that </a:t>
            </a:r>
            <a:r>
              <a:rPr lang="en-US" sz="3200" dirty="0" smtClean="0"/>
              <a:t>are used </a:t>
            </a:r>
            <a:r>
              <a:rPr lang="en-US" sz="3200" dirty="0"/>
              <a:t>to enable neural networks to learn in an unsupervised manner.</a:t>
            </a:r>
          </a:p>
        </p:txBody>
      </p:sp>
    </p:spTree>
    <p:extLst>
      <p:ext uri="{BB962C8B-B14F-4D97-AF65-F5344CB8AC3E}">
        <p14:creationId xmlns:p14="http://schemas.microsoft.com/office/powerpoint/2010/main" val="628267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Kohonen</a:t>
            </a:r>
            <a:r>
              <a:rPr lang="en-US" b="1" dirty="0"/>
              <a:t>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A </a:t>
            </a:r>
            <a:r>
              <a:rPr lang="en-US" sz="2400" b="1" dirty="0" err="1"/>
              <a:t>Kohonen</a:t>
            </a:r>
            <a:r>
              <a:rPr lang="en-US" sz="2400" b="1" dirty="0"/>
              <a:t> map</a:t>
            </a:r>
            <a:r>
              <a:rPr lang="en-US" sz="2400" dirty="0"/>
              <a:t>, or </a:t>
            </a:r>
            <a:r>
              <a:rPr lang="en-US" sz="2400" b="1" dirty="0"/>
              <a:t>self-organizing feature map</a:t>
            </a:r>
            <a:r>
              <a:rPr lang="en-US" sz="2400" dirty="0"/>
              <a:t>, is a form of neural </a:t>
            </a:r>
            <a:r>
              <a:rPr lang="en-US" sz="2400" dirty="0" smtClean="0"/>
              <a:t>network invented </a:t>
            </a:r>
            <a:r>
              <a:rPr lang="en-US" sz="2400" dirty="0"/>
              <a:t>by </a:t>
            </a:r>
            <a:r>
              <a:rPr lang="en-US" sz="2400" dirty="0" err="1"/>
              <a:t>Kohonen</a:t>
            </a:r>
            <a:r>
              <a:rPr lang="en-US" sz="2400" dirty="0"/>
              <a:t> in the 1980s. The </a:t>
            </a:r>
            <a:r>
              <a:rPr lang="en-US" sz="2400" dirty="0" err="1"/>
              <a:t>Kohonen</a:t>
            </a:r>
            <a:r>
              <a:rPr lang="en-US" sz="2400" dirty="0"/>
              <a:t> map uses the </a:t>
            </a:r>
            <a:r>
              <a:rPr lang="en-US" sz="2400" b="1" dirty="0" smtClean="0"/>
              <a:t>winner-take-all </a:t>
            </a:r>
            <a:r>
              <a:rPr lang="en-US" sz="2400" b="1" dirty="0"/>
              <a:t>algorithm</a:t>
            </a:r>
            <a:r>
              <a:rPr lang="en-US" sz="2400" dirty="0"/>
              <a:t>, which leads to a form of unsupervised </a:t>
            </a:r>
            <a:r>
              <a:rPr lang="en-US" sz="2400" dirty="0" smtClean="0"/>
              <a:t>learning known </a:t>
            </a:r>
            <a:r>
              <a:rPr lang="en-US" sz="2400" dirty="0"/>
              <a:t>as </a:t>
            </a:r>
            <a:r>
              <a:rPr lang="en-US" sz="2400" b="1" dirty="0"/>
              <a:t>competitive learning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winner-take-all algorithm uses </a:t>
            </a:r>
            <a:r>
              <a:rPr lang="en-US" sz="2400" dirty="0" smtClean="0"/>
              <a:t>the principle </a:t>
            </a:r>
            <a:r>
              <a:rPr lang="en-US" sz="2400" dirty="0"/>
              <a:t>that only one neuron provides the output of the network </a:t>
            </a:r>
            <a:r>
              <a:rPr lang="en-US" sz="2400" dirty="0" smtClean="0"/>
              <a:t>in response </a:t>
            </a:r>
            <a:r>
              <a:rPr lang="en-US" sz="2400" dirty="0"/>
              <a:t>to a given input: the neuron that has the highest activation level.</a:t>
            </a:r>
          </a:p>
          <a:p>
            <a:pPr algn="just"/>
            <a:r>
              <a:rPr lang="en-US" sz="2400" dirty="0"/>
              <a:t>During learning, only connections to this neuron have their weights altered.</a:t>
            </a:r>
          </a:p>
        </p:txBody>
      </p:sp>
    </p:spTree>
    <p:extLst>
      <p:ext uri="{BB962C8B-B14F-4D97-AF65-F5344CB8AC3E}">
        <p14:creationId xmlns:p14="http://schemas.microsoft.com/office/powerpoint/2010/main" val="15218341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The purpose of a </a:t>
            </a:r>
            <a:r>
              <a:rPr lang="en-US" sz="2800" dirty="0" err="1"/>
              <a:t>Kohonen</a:t>
            </a:r>
            <a:r>
              <a:rPr lang="en-US" sz="2800" dirty="0"/>
              <a:t> map is to </a:t>
            </a:r>
            <a:r>
              <a:rPr lang="en-US" sz="2800" b="1" dirty="0"/>
              <a:t>cluster </a:t>
            </a:r>
            <a:r>
              <a:rPr lang="en-US" sz="2800" dirty="0"/>
              <a:t>input data into a number of clusters.</a:t>
            </a:r>
          </a:p>
          <a:p>
            <a:pPr algn="just"/>
            <a:r>
              <a:rPr lang="en-US" sz="2800" dirty="0"/>
              <a:t>For example, a </a:t>
            </a:r>
            <a:r>
              <a:rPr lang="en-US" sz="2800" dirty="0" err="1"/>
              <a:t>Kohonen</a:t>
            </a:r>
            <a:r>
              <a:rPr lang="en-US" sz="2800" dirty="0"/>
              <a:t> map could be used to cluster news stories </a:t>
            </a:r>
            <a:r>
              <a:rPr lang="en-US" sz="2800" dirty="0" smtClean="0"/>
              <a:t>into subject </a:t>
            </a:r>
            <a:r>
              <a:rPr lang="en-US" sz="2800" dirty="0"/>
              <a:t>categories</a:t>
            </a:r>
            <a:r>
              <a:rPr lang="en-US" sz="2800" dirty="0" smtClean="0"/>
              <a:t>. A </a:t>
            </a:r>
            <a:r>
              <a:rPr lang="en-US" sz="2800" dirty="0" err="1"/>
              <a:t>Kohonen</a:t>
            </a:r>
            <a:r>
              <a:rPr lang="en-US" sz="2800" dirty="0"/>
              <a:t> map is not told what the categories are: it </a:t>
            </a:r>
            <a:r>
              <a:rPr lang="en-US" sz="2800" dirty="0" smtClean="0"/>
              <a:t>determines the </a:t>
            </a:r>
            <a:r>
              <a:rPr lang="en-US" sz="2800" dirty="0"/>
              <a:t>most useful segmentation itself</a:t>
            </a:r>
            <a:r>
              <a:rPr lang="en-US" sz="2800" dirty="0" smtClean="0"/>
              <a:t>. Hence</a:t>
            </a:r>
            <a:r>
              <a:rPr lang="en-US" sz="2800" dirty="0"/>
              <a:t>, a </a:t>
            </a:r>
            <a:r>
              <a:rPr lang="en-US" sz="2800" dirty="0" err="1"/>
              <a:t>Kohonen</a:t>
            </a:r>
            <a:r>
              <a:rPr lang="en-US" sz="2800" dirty="0"/>
              <a:t> map is </a:t>
            </a:r>
            <a:r>
              <a:rPr lang="en-US" sz="2800" dirty="0" smtClean="0"/>
              <a:t>particularly useful </a:t>
            </a:r>
            <a:r>
              <a:rPr lang="en-US" sz="2800" dirty="0"/>
              <a:t>for clustering data where the clusters are not known in advance.</a:t>
            </a:r>
          </a:p>
        </p:txBody>
      </p:sp>
    </p:spTree>
    <p:extLst>
      <p:ext uri="{BB962C8B-B14F-4D97-AF65-F5344CB8AC3E}">
        <p14:creationId xmlns:p14="http://schemas.microsoft.com/office/powerpoint/2010/main" val="12954385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Kohonen</a:t>
            </a:r>
            <a:r>
              <a:rPr lang="en-US" dirty="0"/>
              <a:t> map has two layers: an input layer and a </a:t>
            </a:r>
            <a:r>
              <a:rPr lang="en-US" b="1" dirty="0"/>
              <a:t>cluster layer</a:t>
            </a:r>
            <a:r>
              <a:rPr lang="en-US" dirty="0"/>
              <a:t>, </a:t>
            </a:r>
            <a:r>
              <a:rPr lang="en-US" dirty="0" smtClean="0"/>
              <a:t>which serves </a:t>
            </a:r>
            <a:r>
              <a:rPr lang="en-US" dirty="0"/>
              <a:t>as the output layer. Each input node is connected to every node </a:t>
            </a:r>
            <a:r>
              <a:rPr lang="en-US" dirty="0" smtClean="0"/>
              <a:t>in the </a:t>
            </a:r>
            <a:r>
              <a:rPr lang="en-US" dirty="0"/>
              <a:t>cluster layer, and typically the nodes in the cluster layer are arranged </a:t>
            </a:r>
            <a:r>
              <a:rPr lang="en-US" dirty="0" smtClean="0"/>
              <a:t>in a </a:t>
            </a:r>
            <a:r>
              <a:rPr lang="en-US" dirty="0"/>
              <a:t>grid formation, although this is not essential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method used to train a </a:t>
            </a:r>
            <a:r>
              <a:rPr lang="en-US" dirty="0" err="1"/>
              <a:t>Kohonen</a:t>
            </a:r>
            <a:r>
              <a:rPr lang="en-US" dirty="0"/>
              <a:t> map is as follows: Initially, all </a:t>
            </a:r>
            <a:r>
              <a:rPr lang="en-US" dirty="0" smtClean="0"/>
              <a:t>weights are </a:t>
            </a:r>
            <a:r>
              <a:rPr lang="en-US" dirty="0"/>
              <a:t>set to small random values. The learning rate, , is also set, usually to </a:t>
            </a:r>
            <a:r>
              <a:rPr lang="en-US" dirty="0" smtClean="0"/>
              <a:t>a small </a:t>
            </a:r>
            <a:r>
              <a:rPr lang="en-US" dirty="0"/>
              <a:t>positive value.</a:t>
            </a:r>
          </a:p>
        </p:txBody>
      </p:sp>
    </p:spTree>
    <p:extLst>
      <p:ext uri="{BB962C8B-B14F-4D97-AF65-F5344CB8AC3E}">
        <p14:creationId xmlns:p14="http://schemas.microsoft.com/office/powerpoint/2010/main" val="406168613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input vector is presented to the input layer of the map. This layer </a:t>
            </a:r>
            <a:r>
              <a:rPr lang="en-US" dirty="0" smtClean="0"/>
              <a:t>feeds the </a:t>
            </a:r>
            <a:r>
              <a:rPr lang="en-US" dirty="0"/>
              <a:t>input data to the cluster layer. The neuron in the cluster layer that </a:t>
            </a:r>
            <a:r>
              <a:rPr lang="en-US" dirty="0" smtClean="0"/>
              <a:t>most closely </a:t>
            </a:r>
            <a:r>
              <a:rPr lang="en-US" dirty="0"/>
              <a:t>matches the input data is declared the winner. This neuron </a:t>
            </a:r>
            <a:r>
              <a:rPr lang="en-US" dirty="0" smtClean="0"/>
              <a:t>provides the </a:t>
            </a:r>
            <a:r>
              <a:rPr lang="en-US" dirty="0"/>
              <a:t>output classification of the map and also has its weights updated.</a:t>
            </a:r>
          </a:p>
        </p:txBody>
      </p:sp>
    </p:spTree>
    <p:extLst>
      <p:ext uri="{BB962C8B-B14F-4D97-AF65-F5344CB8AC3E}">
        <p14:creationId xmlns:p14="http://schemas.microsoft.com/office/powerpoint/2010/main" val="15261903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determine which neuron wins, its weights are treated as a vector, </a:t>
            </a:r>
            <a:r>
              <a:rPr lang="en-US" dirty="0" smtClean="0"/>
              <a:t>and this </a:t>
            </a:r>
            <a:r>
              <a:rPr lang="en-US" dirty="0"/>
              <a:t>vector is compared with the input vector. The neuron whose </a:t>
            </a:r>
            <a:r>
              <a:rPr lang="en-US" dirty="0" smtClean="0"/>
              <a:t>weight vector </a:t>
            </a:r>
            <a:r>
              <a:rPr lang="en-US" dirty="0"/>
              <a:t>is closest to the input vector is the winner.</a:t>
            </a:r>
          </a:p>
          <a:p>
            <a:r>
              <a:rPr lang="en-US" dirty="0"/>
              <a:t>The Euclidean distance </a:t>
            </a:r>
            <a:r>
              <a:rPr lang="en-US" i="1" dirty="0"/>
              <a:t>di </a:t>
            </a:r>
            <a:r>
              <a:rPr lang="en-US" dirty="0"/>
              <a:t>from the input vector x of a neuron with weight</a:t>
            </a:r>
          </a:p>
          <a:p>
            <a:r>
              <a:rPr lang="en-US" dirty="0"/>
              <a:t>vector </a:t>
            </a:r>
            <a:r>
              <a:rPr lang="en-US" i="1" dirty="0" err="1"/>
              <a:t>wi</a:t>
            </a:r>
            <a:r>
              <a:rPr lang="en-US" i="1" dirty="0"/>
              <a:t> </a:t>
            </a:r>
            <a:r>
              <a:rPr lang="en-US" dirty="0"/>
              <a:t>is calculated as follows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n </a:t>
            </a:r>
            <a:r>
              <a:rPr lang="en-US" dirty="0"/>
              <a:t>is the number of neurons in the input layer and hence the </a:t>
            </a:r>
            <a:r>
              <a:rPr lang="en-US" dirty="0" smtClean="0"/>
              <a:t>number of </a:t>
            </a:r>
            <a:r>
              <a:rPr lang="en-US" dirty="0"/>
              <a:t>elements in the input vector.</a:t>
            </a:r>
          </a:p>
        </p:txBody>
      </p:sp>
    </p:spTree>
    <p:extLst>
      <p:ext uri="{BB962C8B-B14F-4D97-AF65-F5344CB8AC3E}">
        <p14:creationId xmlns:p14="http://schemas.microsoft.com/office/powerpoint/2010/main" val="20123977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example, let us calculate the distance between the following two vectors:</a:t>
            </a:r>
          </a:p>
        </p:txBody>
      </p:sp>
    </p:spTree>
    <p:extLst>
      <p:ext uri="{BB962C8B-B14F-4D97-AF65-F5344CB8AC3E}">
        <p14:creationId xmlns:p14="http://schemas.microsoft.com/office/powerpoint/2010/main" val="753405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Euclidean distance between these two vectors is 4.</a:t>
            </a:r>
          </a:p>
          <a:p>
            <a:r>
              <a:rPr lang="en-US" dirty="0"/>
              <a:t>The neuron for which </a:t>
            </a:r>
            <a:r>
              <a:rPr lang="en-US" i="1" dirty="0"/>
              <a:t>di </a:t>
            </a:r>
            <a:r>
              <a:rPr lang="en-US" dirty="0"/>
              <a:t>is the smallest is the winner, and this neuron </a:t>
            </a:r>
            <a:r>
              <a:rPr lang="en-US" dirty="0" smtClean="0"/>
              <a:t>has its </a:t>
            </a:r>
            <a:r>
              <a:rPr lang="en-US" dirty="0"/>
              <a:t>weight vector updated as follows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This adjustment moves the weight vector of the winning neuron closer </a:t>
            </a:r>
            <a:r>
              <a:rPr lang="en-US" dirty="0" smtClean="0"/>
              <a:t>to the </a:t>
            </a:r>
            <a:r>
              <a:rPr lang="en-US" dirty="0"/>
              <a:t>input vector that caused it to win.</a:t>
            </a:r>
          </a:p>
        </p:txBody>
      </p:sp>
    </p:spTree>
    <p:extLst>
      <p:ext uri="{BB962C8B-B14F-4D97-AF65-F5344CB8AC3E}">
        <p14:creationId xmlns:p14="http://schemas.microsoft.com/office/powerpoint/2010/main" val="11529432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fact, rather than just the winning neuron having its weights updated, </a:t>
            </a:r>
            <a:r>
              <a:rPr lang="en-US" dirty="0" smtClean="0"/>
              <a:t>a neighborhood </a:t>
            </a:r>
            <a:r>
              <a:rPr lang="en-US" dirty="0"/>
              <a:t>of neurons around the winner are usually updated. </a:t>
            </a:r>
            <a:r>
              <a:rPr lang="en-US" dirty="0" smtClean="0"/>
              <a:t>The neighborhood </a:t>
            </a:r>
            <a:r>
              <a:rPr lang="en-US" dirty="0"/>
              <a:t>is usually defined as a radius within the </a:t>
            </a:r>
            <a:r>
              <a:rPr lang="en-US" dirty="0" smtClean="0"/>
              <a:t>two-dimensional grid </a:t>
            </a:r>
            <a:r>
              <a:rPr lang="en-US" dirty="0"/>
              <a:t>of neurons around the winning neuron.</a:t>
            </a:r>
          </a:p>
        </p:txBody>
      </p:sp>
    </p:spTree>
    <p:extLst>
      <p:ext uri="{BB962C8B-B14F-4D97-AF65-F5344CB8AC3E}">
        <p14:creationId xmlns:p14="http://schemas.microsoft.com/office/powerpoint/2010/main" val="26719300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the radius decreases over time as the training data are </a:t>
            </a:r>
            <a:r>
              <a:rPr lang="en-US" dirty="0" smtClean="0"/>
              <a:t>examined, ending </a:t>
            </a:r>
            <a:r>
              <a:rPr lang="en-US" dirty="0"/>
              <a:t>up fixed at a small value. Similarly, the learning rate is often </a:t>
            </a:r>
            <a:r>
              <a:rPr lang="en-US" dirty="0" smtClean="0"/>
              <a:t>reduced during </a:t>
            </a:r>
            <a:r>
              <a:rPr lang="en-US" dirty="0"/>
              <a:t>the training phase.</a:t>
            </a:r>
          </a:p>
          <a:p>
            <a:r>
              <a:rPr lang="en-US" dirty="0"/>
              <a:t>This training phase usually terminates when the modification of </a:t>
            </a:r>
            <a:r>
              <a:rPr lang="en-US" dirty="0" smtClean="0"/>
              <a:t>weights becomes </a:t>
            </a:r>
            <a:r>
              <a:rPr lang="en-US" dirty="0"/>
              <a:t>very small for all the cluster neurons</a:t>
            </a:r>
            <a:r>
              <a:rPr lang="en-US" dirty="0" smtClean="0"/>
              <a:t>. At </a:t>
            </a:r>
            <a:r>
              <a:rPr lang="en-US" dirty="0"/>
              <a:t>this point, the network </a:t>
            </a:r>
            <a:r>
              <a:rPr lang="en-US" dirty="0" smtClean="0"/>
              <a:t>has extracted </a:t>
            </a:r>
            <a:r>
              <a:rPr lang="en-US" dirty="0"/>
              <a:t>from the training data a set of clusters, where similar items are </a:t>
            </a:r>
            <a:r>
              <a:rPr lang="en-US" dirty="0" smtClean="0"/>
              <a:t>contained within </a:t>
            </a:r>
            <a:r>
              <a:rPr lang="en-US" dirty="0"/>
              <a:t>the same cluster, and similar clusters are near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1375266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The sigmoid function is defined as follows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This function is easy to differentiate because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159" y="2544633"/>
            <a:ext cx="2402875" cy="9571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864" y="5016663"/>
            <a:ext cx="3691585" cy="96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87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Kohonen</a:t>
            </a:r>
            <a:r>
              <a:rPr lang="en-US" b="1" dirty="0"/>
              <a:t> Map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901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weights are initialized by small values in the range from -0.5 to 0.5</a:t>
            </a:r>
          </a:p>
          <a:p>
            <a:r>
              <a:rPr lang="en-US" dirty="0"/>
              <a:t>T</a:t>
            </a:r>
            <a:r>
              <a:rPr lang="en-US" dirty="0" smtClean="0"/>
              <a:t>he weights can </a:t>
            </a:r>
            <a:r>
              <a:rPr lang="en-US" dirty="0"/>
              <a:t>be normally distributed over the range from </a:t>
            </a:r>
            <a:r>
              <a:rPr lang="en-US" dirty="0" smtClean="0"/>
              <a:t>-2.4/</a:t>
            </a:r>
            <a:r>
              <a:rPr lang="en-US" i="1" dirty="0" smtClean="0"/>
              <a:t>n </a:t>
            </a:r>
            <a:r>
              <a:rPr lang="en-US" dirty="0"/>
              <a:t>to 2.4/</a:t>
            </a:r>
            <a:r>
              <a:rPr lang="en-US" i="1" dirty="0"/>
              <a:t>n</a:t>
            </a:r>
            <a:r>
              <a:rPr lang="en-US" dirty="0"/>
              <a:t>, where </a:t>
            </a:r>
            <a:r>
              <a:rPr lang="en-US" i="1" dirty="0"/>
              <a:t>n </a:t>
            </a:r>
            <a:r>
              <a:rPr lang="en-US" dirty="0"/>
              <a:t>is</a:t>
            </a:r>
          </a:p>
          <a:p>
            <a:r>
              <a:rPr lang="en-US" dirty="0"/>
              <a:t>the number of inputs to the input layer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Each iteration of the algorithm involves first feeding data through the </a:t>
            </a:r>
            <a:r>
              <a:rPr lang="en-US" dirty="0" smtClean="0"/>
              <a:t>network from </a:t>
            </a:r>
            <a:r>
              <a:rPr lang="en-US" dirty="0"/>
              <a:t>the inputs to the outputs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next phase, which gives the </a:t>
            </a:r>
            <a:r>
              <a:rPr lang="en-US" dirty="0" smtClean="0"/>
              <a:t>algorithm its </a:t>
            </a:r>
            <a:r>
              <a:rPr lang="en-US" dirty="0"/>
              <a:t>name, involves feeding errors back from the outputs to the inputs</a:t>
            </a:r>
            <a:r>
              <a:rPr lang="en-US" dirty="0" smtClean="0"/>
              <a:t>.</a:t>
            </a:r>
          </a:p>
          <a:p>
            <a:r>
              <a:rPr lang="en-US" dirty="0"/>
              <a:t>These error values feed back through the network, making changes to </a:t>
            </a:r>
            <a:r>
              <a:rPr lang="en-US" dirty="0" smtClean="0"/>
              <a:t>the weights </a:t>
            </a:r>
            <a:r>
              <a:rPr lang="en-US" dirty="0"/>
              <a:t>of nodes along the way. The algorithm repeats in this way until </a:t>
            </a:r>
            <a:r>
              <a:rPr lang="en-US" dirty="0" smtClean="0"/>
              <a:t>the outputs </a:t>
            </a:r>
            <a:r>
              <a:rPr lang="en-US" dirty="0"/>
              <a:t>produced for the training data are sufficiently close to the </a:t>
            </a:r>
            <a:r>
              <a:rPr lang="en-US" dirty="0" smtClean="0"/>
              <a:t>desired values—in </a:t>
            </a:r>
            <a:r>
              <a:rPr lang="en-US" dirty="0"/>
              <a:t>other words, until the error values are sufficiently small.</a:t>
            </a:r>
          </a:p>
        </p:txBody>
      </p:sp>
    </p:spTree>
    <p:extLst>
      <p:ext uri="{BB962C8B-B14F-4D97-AF65-F5344CB8AC3E}">
        <p14:creationId xmlns:p14="http://schemas.microsoft.com/office/powerpoint/2010/main" val="176985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the sigmoid function cannot actually reach 0 or 1, it is usual </a:t>
            </a:r>
            <a:r>
              <a:rPr lang="en-US" dirty="0" smtClean="0"/>
              <a:t>to accept </a:t>
            </a:r>
            <a:r>
              <a:rPr lang="en-US" dirty="0"/>
              <a:t>a value such as 0.9 as representing 1 and 0.1 as representing 0</a:t>
            </a:r>
            <a:r>
              <a:rPr lang="en-US" dirty="0" smtClean="0"/>
              <a:t>.</a:t>
            </a:r>
          </a:p>
          <a:p>
            <a:r>
              <a:rPr lang="en-US" dirty="0"/>
              <a:t>Now we shall see the formulae that are used to adjust the weights in </a:t>
            </a:r>
            <a:r>
              <a:rPr lang="en-US" dirty="0" smtClean="0"/>
              <a:t>the </a:t>
            </a:r>
            <a:r>
              <a:rPr lang="en-US" dirty="0" err="1" smtClean="0"/>
              <a:t>backpropagation</a:t>
            </a:r>
            <a:r>
              <a:rPr lang="en-US" dirty="0" smtClean="0"/>
              <a:t> </a:t>
            </a:r>
            <a:r>
              <a:rPr lang="en-US" dirty="0"/>
              <a:t>algorithm</a:t>
            </a:r>
            <a:r>
              <a:rPr lang="en-US" dirty="0" smtClean="0"/>
              <a:t>. We </a:t>
            </a:r>
            <a:r>
              <a:rPr lang="en-US" dirty="0"/>
              <a:t>will consider a network of three layers </a:t>
            </a:r>
            <a:r>
              <a:rPr lang="en-US" dirty="0" smtClean="0"/>
              <a:t>and will use</a:t>
            </a:r>
          </a:p>
          <a:p>
            <a:r>
              <a:rPr lang="en-US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to represent nodes in the input layer, </a:t>
            </a:r>
            <a:endParaRPr lang="en-US" dirty="0" smtClean="0"/>
          </a:p>
          <a:p>
            <a:r>
              <a:rPr lang="en-US" i="1" dirty="0" smtClean="0"/>
              <a:t>j </a:t>
            </a:r>
            <a:r>
              <a:rPr lang="en-US" dirty="0"/>
              <a:t>to represent nodes in </a:t>
            </a:r>
            <a:r>
              <a:rPr lang="en-US" dirty="0" smtClean="0"/>
              <a:t>the hidden </a:t>
            </a:r>
            <a:r>
              <a:rPr lang="en-US" dirty="0"/>
              <a:t>layer, and </a:t>
            </a:r>
            <a:endParaRPr lang="en-US" dirty="0" smtClean="0"/>
          </a:p>
          <a:p>
            <a:r>
              <a:rPr lang="en-US" i="1" dirty="0" smtClean="0"/>
              <a:t>k </a:t>
            </a:r>
            <a:r>
              <a:rPr lang="en-US" dirty="0"/>
              <a:t>to represent nodes in the output layer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Hence</a:t>
            </a:r>
            <a:r>
              <a:rPr lang="en-US" dirty="0"/>
              <a:t>, for </a:t>
            </a:r>
            <a:r>
              <a:rPr lang="en-US" dirty="0" smtClean="0"/>
              <a:t>example, </a:t>
            </a:r>
            <a:r>
              <a:rPr lang="en-US" i="1" dirty="0" err="1" smtClean="0"/>
              <a:t>wij</a:t>
            </a:r>
            <a:r>
              <a:rPr lang="en-US" i="1" dirty="0" smtClean="0"/>
              <a:t> </a:t>
            </a:r>
            <a:r>
              <a:rPr lang="en-US" dirty="0"/>
              <a:t>refers to the weight of a connection between a node in the </a:t>
            </a:r>
            <a:r>
              <a:rPr lang="en-US" dirty="0" smtClean="0"/>
              <a:t>input layer </a:t>
            </a:r>
            <a:r>
              <a:rPr lang="en-US" dirty="0"/>
              <a:t>and a node in the hidden layer.</a:t>
            </a:r>
          </a:p>
        </p:txBody>
      </p:sp>
    </p:spTree>
    <p:extLst>
      <p:ext uri="{BB962C8B-B14F-4D97-AF65-F5344CB8AC3E}">
        <p14:creationId xmlns:p14="http://schemas.microsoft.com/office/powerpoint/2010/main" val="188870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97489"/>
          </a:xfrm>
        </p:spPr>
        <p:txBody>
          <a:bodyPr/>
          <a:lstStyle/>
          <a:p>
            <a:r>
              <a:rPr lang="en-US" dirty="0"/>
              <a:t>The function that is used to derive the output value for a node </a:t>
            </a:r>
            <a:r>
              <a:rPr lang="en-US" i="1" dirty="0"/>
              <a:t>j </a:t>
            </a:r>
            <a:r>
              <a:rPr lang="en-US" dirty="0"/>
              <a:t>in the network</a:t>
            </a:r>
          </a:p>
          <a:p>
            <a:r>
              <a:rPr lang="en-US" dirty="0"/>
              <a:t>is as follows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/>
              <a:t>where </a:t>
            </a:r>
            <a:r>
              <a:rPr lang="en-US" i="1" dirty="0"/>
              <a:t>n </a:t>
            </a:r>
            <a:r>
              <a:rPr lang="en-US" dirty="0"/>
              <a:t>is the number of inputs to node </a:t>
            </a:r>
            <a:r>
              <a:rPr lang="en-US" i="1" dirty="0"/>
              <a:t>j</a:t>
            </a:r>
            <a:r>
              <a:rPr lang="en-US" dirty="0"/>
              <a:t>; </a:t>
            </a:r>
            <a:r>
              <a:rPr lang="en-US" dirty="0" err="1"/>
              <a:t>w</a:t>
            </a:r>
            <a:r>
              <a:rPr lang="en-US" i="1" dirty="0" err="1"/>
              <a:t>ij</a:t>
            </a:r>
            <a:r>
              <a:rPr lang="en-US" i="1" dirty="0"/>
              <a:t> </a:t>
            </a:r>
            <a:r>
              <a:rPr lang="en-US" dirty="0"/>
              <a:t>is the weight of the </a:t>
            </a:r>
            <a:r>
              <a:rPr lang="en-US" dirty="0" smtClean="0"/>
              <a:t>connection between </a:t>
            </a:r>
            <a:r>
              <a:rPr lang="en-US" dirty="0"/>
              <a:t>each node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and node </a:t>
            </a:r>
            <a:r>
              <a:rPr lang="en-US" i="1" dirty="0" smtClean="0"/>
              <a:t>j</a:t>
            </a:r>
            <a:r>
              <a:rPr lang="en-US" dirty="0" smtClean="0"/>
              <a:t>;</a:t>
            </a:r>
            <a:r>
              <a:rPr lang="el-GR" b="1" dirty="0" smtClean="0"/>
              <a:t>θ</a:t>
            </a:r>
            <a:r>
              <a:rPr lang="en-US" b="1" dirty="0" smtClean="0"/>
              <a:t> </a:t>
            </a:r>
            <a:r>
              <a:rPr lang="en-US" b="1" i="1" dirty="0"/>
              <a:t>j </a:t>
            </a:r>
            <a:r>
              <a:rPr lang="en-US" b="1" dirty="0"/>
              <a:t>is the threshold value being used </a:t>
            </a:r>
            <a:r>
              <a:rPr lang="en-US" b="1" dirty="0" smtClean="0"/>
              <a:t>for node </a:t>
            </a:r>
            <a:r>
              <a:rPr lang="en-US" b="1" i="1" dirty="0"/>
              <a:t>j</a:t>
            </a:r>
            <a:r>
              <a:rPr lang="en-US" b="1" dirty="0"/>
              <a:t>, which is set to a random value between 0 and 1</a:t>
            </a:r>
            <a:r>
              <a:rPr lang="en-US" dirty="0"/>
              <a:t>; </a:t>
            </a:r>
            <a:r>
              <a:rPr lang="en-US" i="1" dirty="0"/>
              <a:t>xi </a:t>
            </a:r>
            <a:r>
              <a:rPr lang="en-US" dirty="0"/>
              <a:t>is the input </a:t>
            </a:r>
            <a:r>
              <a:rPr lang="en-US" dirty="0" smtClean="0"/>
              <a:t>value for </a:t>
            </a:r>
            <a:r>
              <a:rPr lang="en-US" dirty="0"/>
              <a:t>input node </a:t>
            </a:r>
            <a:r>
              <a:rPr lang="en-US" i="1" dirty="0"/>
              <a:t>i</a:t>
            </a:r>
            <a:r>
              <a:rPr lang="en-US" dirty="0" smtClean="0"/>
              <a:t>; </a:t>
            </a:r>
            <a:r>
              <a:rPr lang="en-US" dirty="0"/>
              <a:t>and </a:t>
            </a:r>
            <a:r>
              <a:rPr lang="en-US" i="1" dirty="0" err="1"/>
              <a:t>yj</a:t>
            </a:r>
            <a:r>
              <a:rPr lang="en-US" i="1" dirty="0"/>
              <a:t> </a:t>
            </a:r>
            <a:r>
              <a:rPr lang="en-US" dirty="0"/>
              <a:t>is the output value produced by node </a:t>
            </a:r>
            <a:r>
              <a:rPr lang="en-US" i="1" dirty="0"/>
              <a:t>j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0370" y="2469727"/>
            <a:ext cx="2683161" cy="163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1090</TotalTime>
  <Words>4066</Words>
  <Application>Microsoft Office PowerPoint</Application>
  <PresentationFormat>Widescreen</PresentationFormat>
  <Paragraphs>240</Paragraphs>
  <Slides>60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4" baseType="lpstr">
      <vt:lpstr>Calibri</vt:lpstr>
      <vt:lpstr>Calibri Light</vt:lpstr>
      <vt:lpstr>Wingdings</vt:lpstr>
      <vt:lpstr>Retrospect</vt:lpstr>
      <vt:lpstr>Lecture 14-15</vt:lpstr>
      <vt:lpstr>Contents </vt:lpstr>
      <vt:lpstr>Multilayer Neural Networks</vt:lpstr>
      <vt:lpstr>…</vt:lpstr>
      <vt:lpstr>M-Layer: Backpropagation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Improving the Performance of Backpropagation</vt:lpstr>
      <vt:lpstr>..</vt:lpstr>
      <vt:lpstr>An alternative method of speeding up backpropagation</vt:lpstr>
      <vt:lpstr>Changing learning rate α to improve P of BP</vt:lpstr>
      <vt:lpstr>Recurrent Networks</vt:lpstr>
      <vt:lpstr>--</vt:lpstr>
      <vt:lpstr>PowerPoint Presentation</vt:lpstr>
      <vt:lpstr>..</vt:lpstr>
      <vt:lpstr>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Bidirectional Associative Memories (BAMs)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Unsupervised Learning Networks</vt:lpstr>
      <vt:lpstr>Kohonen Maps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Kohonen Map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14-15</dc:title>
  <dc:creator>qazi zia engr.zia</dc:creator>
  <cp:lastModifiedBy>qazi zia engr.zia</cp:lastModifiedBy>
  <cp:revision>53</cp:revision>
  <dcterms:created xsi:type="dcterms:W3CDTF">2014-12-09T14:06:46Z</dcterms:created>
  <dcterms:modified xsi:type="dcterms:W3CDTF">2014-12-11T07:31:11Z</dcterms:modified>
</cp:coreProperties>
</file>