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5" r:id="rId9"/>
    <p:sldId id="268" r:id="rId10"/>
    <p:sldId id="269" r:id="rId11"/>
    <p:sldId id="270" r:id="rId12"/>
    <p:sldId id="271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9" autoAdjust="0"/>
    <p:restoredTop sz="94660"/>
  </p:normalViewPr>
  <p:slideViewPr>
    <p:cSldViewPr snapToGrid="0">
      <p:cViewPr varScale="1">
        <p:scale>
          <a:sx n="67" d="100"/>
          <a:sy n="67" d="100"/>
        </p:scale>
        <p:origin x="6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88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2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6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2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69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7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4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1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2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1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9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9685-BBAF-4C0A-A92D-C3DCEAF53BD3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C6F34-726E-4B24-A61A-55588C1F1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0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Constraint Satisfaction Problem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3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Variables WA, NT, Q, NSW, V , SA, </a:t>
            </a:r>
            <a:r>
              <a:rPr lang="en-US" dirty="0" smtClean="0"/>
              <a:t>T</a:t>
            </a:r>
          </a:p>
          <a:p>
            <a:r>
              <a:rPr lang="en-US" dirty="0" smtClean="0"/>
              <a:t>Domains </a:t>
            </a:r>
            <a:r>
              <a:rPr lang="en-US" dirty="0"/>
              <a:t>Di = {red, green, </a:t>
            </a:r>
            <a:r>
              <a:rPr lang="en-US" dirty="0" smtClean="0"/>
              <a:t>blue}</a:t>
            </a:r>
          </a:p>
          <a:p>
            <a:r>
              <a:rPr lang="en-US" dirty="0" smtClean="0"/>
              <a:t>Constraints</a:t>
            </a:r>
            <a:r>
              <a:rPr lang="en-US" dirty="0"/>
              <a:t>: adjacent regions must have different colors</a:t>
            </a:r>
            <a:br>
              <a:rPr lang="en-US" dirty="0"/>
            </a:br>
            <a:r>
              <a:rPr lang="en-US" dirty="0"/>
              <a:t>e.g., WA </a:t>
            </a:r>
            <a:r>
              <a:rPr lang="en-US" dirty="0" smtClean="0"/>
              <a:t>!= </a:t>
            </a:r>
            <a:r>
              <a:rPr lang="en-US" dirty="0"/>
              <a:t>NT </a:t>
            </a:r>
            <a:r>
              <a:rPr lang="en-US" dirty="0" smtClean="0"/>
              <a:t>or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(WA, NT) ∈ {(red, green), (red, blue), (green, red), (green, blue), . . .}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73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 Graph: </a:t>
            </a:r>
            <a:r>
              <a:rPr lang="en-US" sz="2000" dirty="0" smtClean="0"/>
              <a:t>where an edge represents constraint and nodes represent states/regions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2687" y="1829594"/>
            <a:ext cx="5591175" cy="4522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28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438"/>
          </a:xfrm>
        </p:spPr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57225" y="1285875"/>
            <a:ext cx="10696575" cy="4891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Given 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WA=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{R,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},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NT=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{R, B, G}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SA=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{R, B, G},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Q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=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{R, B, G}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NSW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=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{R, B, G},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V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=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{R, B, G}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=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{R, B, G}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WA</a:t>
            </a:r>
            <a:r>
              <a:rPr lang="en-US" b="1" dirty="0" smtClean="0">
                <a:solidFill>
                  <a:srgbClr val="FF0000"/>
                </a:solidFill>
              </a:rPr>
              <a:t> != NT, </a:t>
            </a:r>
            <a:r>
              <a:rPr lang="en-US" dirty="0" smtClean="0">
                <a:solidFill>
                  <a:srgbClr val="FF0000"/>
                </a:solidFill>
              </a:rPr>
              <a:t>WA</a:t>
            </a:r>
            <a:r>
              <a:rPr lang="en-US" b="1" dirty="0" smtClean="0">
                <a:solidFill>
                  <a:srgbClr val="FF0000"/>
                </a:solidFill>
              </a:rPr>
              <a:t> != SA,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NT!=SA, NT!=Q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SA!=Q, SA!=NSW, SA!=V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Q!=NSW, NSW!=V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658692"/>
              </p:ext>
            </p:extLst>
          </p:nvPr>
        </p:nvGraphicFramePr>
        <p:xfrm>
          <a:off x="4857751" y="265689"/>
          <a:ext cx="7100888" cy="5856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099"/>
                <a:gridCol w="4187300"/>
                <a:gridCol w="1614489"/>
              </a:tblGrid>
              <a:tr h="619580">
                <a:tc>
                  <a:txBody>
                    <a:bodyPr/>
                    <a:lstStyle/>
                    <a:p>
                      <a:r>
                        <a:rPr lang="en-US" dirty="0" smtClean="0"/>
                        <a:t>Step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Assignment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Backtrack (Yes/No)</a:t>
                      </a:r>
                      <a:endParaRPr lang="en-US" dirty="0"/>
                    </a:p>
                  </a:txBody>
                  <a:tcPr/>
                </a:tc>
              </a:tr>
              <a:tr h="354046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WA=R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41141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WA=R,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NT=R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41141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WA=R, NT=B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41141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WA=R, NT=B,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SA=R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54046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WA=R, NT=B,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SA=B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95136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WA=R, NT=B, SA=G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524973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WA=R, NT=B, SA=G, Q=R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524973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WA=R, NT=B, SA=G, Q=R,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NSW=R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524973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WA=R, NT=B, SA=G, Q=R,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NSW=B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637271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WA=R, NT=B, SA=G, Q=R,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NSW=B, V=R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637271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WA=R, NT=B, SA=G, Q=R, NSW=B, V=R,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T=R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316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0724"/>
          </a:xfrm>
        </p:spPr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38150" y="1374773"/>
            <a:ext cx="3762375" cy="3554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Assignments satisfy </a:t>
            </a:r>
            <a:r>
              <a:rPr lang="en-US" dirty="0"/>
              <a:t>all constraints, e.g.,</a:t>
            </a:r>
            <a:br>
              <a:rPr lang="en-US" dirty="0"/>
            </a:br>
            <a:endParaRPr lang="en-US" sz="1800" dirty="0"/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WA=R, NT=B, SA=G, Q=R, NSW=B, V=R,</a:t>
            </a:r>
            <a:r>
              <a:rPr lang="en-US" sz="1800" baseline="0" dirty="0" smtClean="0">
                <a:solidFill>
                  <a:schemeClr val="tx1"/>
                </a:solidFill>
              </a:rPr>
              <a:t> T=R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2" y="538162"/>
            <a:ext cx="6334125" cy="555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2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0812"/>
            <a:ext cx="10515600" cy="977901"/>
          </a:xfrm>
        </p:spPr>
        <p:txBody>
          <a:bodyPr/>
          <a:lstStyle/>
          <a:p>
            <a:r>
              <a:rPr lang="en-US" b="1" dirty="0" smtClean="0"/>
              <a:t>Constraint Satisfaction Problem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4375" y="1128712"/>
            <a:ext cx="10639425" cy="48936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CSP: A problem that require some constraints to be satisfied while finding its solution</a:t>
            </a:r>
          </a:p>
          <a:p>
            <a:r>
              <a:rPr lang="en-US" sz="2400" b="1" dirty="0" smtClean="0"/>
              <a:t>A CSP consists of three  components Variables (V), Domain (D), and Constraints (C) </a:t>
            </a:r>
          </a:p>
          <a:p>
            <a:r>
              <a:rPr lang="en-US" sz="2400" b="1" dirty="0" smtClean="0"/>
              <a:t>V={v1,v2, … , </a:t>
            </a:r>
            <a:r>
              <a:rPr lang="en-US" sz="2400" b="1" dirty="0" err="1" smtClean="0"/>
              <a:t>vn</a:t>
            </a:r>
            <a:r>
              <a:rPr lang="en-US" sz="2400" b="1" dirty="0" smtClean="0"/>
              <a:t>)</a:t>
            </a:r>
          </a:p>
          <a:p>
            <a:r>
              <a:rPr lang="en-US" sz="2400" b="1" dirty="0" smtClean="0"/>
              <a:t>D={d1, d2, … , </a:t>
            </a:r>
            <a:r>
              <a:rPr lang="en-US" sz="2400" b="1" dirty="0" err="1" smtClean="0"/>
              <a:t>dn</a:t>
            </a:r>
            <a:r>
              <a:rPr lang="en-US" sz="2400" b="1" dirty="0" smtClean="0"/>
              <a:t>}</a:t>
            </a:r>
          </a:p>
          <a:p>
            <a:r>
              <a:rPr lang="en-US" sz="2400" b="1" dirty="0" smtClean="0"/>
              <a:t>C={c1,c2, …, cm} a constraint ci is composed of (scope, relation)</a:t>
            </a:r>
          </a:p>
          <a:p>
            <a:r>
              <a:rPr lang="en-US" sz="2400" b="1" dirty="0" smtClean="0"/>
              <a:t>Scope: the set of variables that participate in the constraint</a:t>
            </a:r>
          </a:p>
          <a:p>
            <a:r>
              <a:rPr lang="en-US" sz="2400" b="1" dirty="0" smtClean="0"/>
              <a:t>Relation: The relation of variable/variables e.g. v1&gt;v2, v2==2x v3 etc.</a:t>
            </a:r>
          </a:p>
          <a:p>
            <a:endParaRPr lang="en-US" sz="2000" b="1" dirty="0"/>
          </a:p>
          <a:p>
            <a:r>
              <a:rPr lang="en-US" sz="2000" b="1" dirty="0" smtClean="0"/>
              <a:t>Unary Constraints: It is the simplest type of constraints that restricts the value of a single variable.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Binary Constraints: It is the constraint type which relates two variables. 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Global Constraints: It is the constraint type which involves an arbitrary number of variables.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8011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313"/>
          </a:xfrm>
        </p:spPr>
        <p:txBody>
          <a:bodyPr/>
          <a:lstStyle/>
          <a:p>
            <a:r>
              <a:rPr lang="en-US" b="1" dirty="0" smtClean="0"/>
              <a:t>Solving CSP using Back-Tracking  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38199" y="1557338"/>
            <a:ext cx="10120313" cy="48013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Let consider a problem with variables A,B and C</a:t>
            </a:r>
          </a:p>
          <a:p>
            <a:r>
              <a:rPr lang="en-US" sz="2400" b="1" dirty="0" smtClean="0"/>
              <a:t>Domain of each variable is {1, 2, 3}</a:t>
            </a:r>
          </a:p>
          <a:p>
            <a:endParaRPr lang="en-US" sz="2400" b="1" dirty="0"/>
          </a:p>
          <a:p>
            <a:r>
              <a:rPr lang="en-US" sz="2400" b="1" dirty="0" smtClean="0"/>
              <a:t>With Constraints </a:t>
            </a:r>
          </a:p>
          <a:p>
            <a:r>
              <a:rPr lang="en-US" sz="2400" b="1" dirty="0" smtClean="0"/>
              <a:t>A &gt; B</a:t>
            </a:r>
          </a:p>
          <a:p>
            <a:r>
              <a:rPr lang="en-US" sz="2400" b="1" dirty="0" smtClean="0"/>
              <a:t>B != C</a:t>
            </a:r>
          </a:p>
          <a:p>
            <a:r>
              <a:rPr lang="en-US" sz="2400" b="1" dirty="0" smtClean="0"/>
              <a:t>And </a:t>
            </a:r>
          </a:p>
          <a:p>
            <a:r>
              <a:rPr lang="en-US" sz="2400" b="1" dirty="0" smtClean="0"/>
              <a:t>A != C</a:t>
            </a:r>
          </a:p>
          <a:p>
            <a:endParaRPr lang="en-US" sz="2400" b="1" dirty="0"/>
          </a:p>
          <a:p>
            <a:r>
              <a:rPr lang="en-US" sz="2400" b="1" dirty="0" smtClean="0"/>
              <a:t>Let solve this CSP with Backtracking: that is start from empty assignment, place value for each variable then subject to constraints if satisfy then move to another variable otherwise Change the value (back-track).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31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438"/>
          </a:xfrm>
        </p:spPr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Given :</a:t>
            </a:r>
          </a:p>
          <a:p>
            <a:pPr marL="0" indent="0">
              <a:buNone/>
            </a:pPr>
            <a:r>
              <a:rPr lang="en-US" dirty="0" smtClean="0"/>
              <a:t>A= </a:t>
            </a:r>
            <a:r>
              <a:rPr lang="en-US" b="1" dirty="0" smtClean="0"/>
              <a:t>{1, 2, 3}</a:t>
            </a:r>
          </a:p>
          <a:p>
            <a:pPr marL="0" indent="0">
              <a:buNone/>
            </a:pPr>
            <a:r>
              <a:rPr lang="en-US" dirty="0" smtClean="0"/>
              <a:t>B= </a:t>
            </a:r>
            <a:r>
              <a:rPr lang="en-US" b="1" dirty="0" smtClean="0"/>
              <a:t>{1, 2, 3}</a:t>
            </a:r>
          </a:p>
          <a:p>
            <a:pPr marL="0" indent="0">
              <a:buNone/>
            </a:pPr>
            <a:r>
              <a:rPr lang="en-US" dirty="0" smtClean="0"/>
              <a:t>C= </a:t>
            </a:r>
            <a:r>
              <a:rPr lang="en-US" b="1" dirty="0" smtClean="0"/>
              <a:t>{1, 2, 3}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A &gt; B</a:t>
            </a:r>
          </a:p>
          <a:p>
            <a:r>
              <a:rPr lang="en-US" b="1" dirty="0" smtClean="0"/>
              <a:t>B != C</a:t>
            </a:r>
          </a:p>
          <a:p>
            <a:r>
              <a:rPr lang="en-US" b="1" dirty="0" smtClean="0"/>
              <a:t>And </a:t>
            </a:r>
          </a:p>
          <a:p>
            <a:r>
              <a:rPr lang="en-US" b="1" dirty="0" smtClean="0"/>
              <a:t>A != C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777255"/>
              </p:ext>
            </p:extLst>
          </p:nvPr>
        </p:nvGraphicFramePr>
        <p:xfrm>
          <a:off x="3700463" y="1334028"/>
          <a:ext cx="7372350" cy="5018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8764"/>
                <a:gridCol w="3027231"/>
                <a:gridCol w="2996355"/>
              </a:tblGrid>
              <a:tr h="615974">
                <a:tc>
                  <a:txBody>
                    <a:bodyPr/>
                    <a:lstStyle/>
                    <a:p>
                      <a:r>
                        <a:rPr lang="en-US" dirty="0" smtClean="0"/>
                        <a:t>Step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Assignment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Backtrack (Yes/No)</a:t>
                      </a:r>
                      <a:endParaRPr lang="en-US" dirty="0"/>
                    </a:p>
                  </a:txBody>
                  <a:tcPr/>
                </a:tc>
              </a:tr>
              <a:tr h="35687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615974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A=1, 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615974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A=1, B=2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615974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A=1, B=3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Yes/move back to A</a:t>
                      </a:r>
                      <a:endParaRPr lang="en-US" dirty="0"/>
                    </a:p>
                  </a:txBody>
                  <a:tcPr/>
                </a:tc>
              </a:tr>
              <a:tr h="356874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A=2, B=1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591609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A=2, B=1, C=1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591609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A=2, B=1, C=2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591609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A=2, B=1, C=3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No,</a:t>
                      </a:r>
                      <a:r>
                        <a:rPr lang="en-US" baseline="0" dirty="0" smtClean="0"/>
                        <a:t> Stop a Constraints Satisfactory Solution is found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88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Consistency</a:t>
            </a:r>
            <a:r>
              <a:rPr lang="en-US" dirty="0"/>
              <a:t> is an inference mechanism to rule out certain variable assignments, </a:t>
            </a:r>
            <a:r>
              <a:rPr lang="en-US" dirty="0" smtClean="0"/>
              <a:t>which </a:t>
            </a:r>
            <a:r>
              <a:rPr lang="en-US" dirty="0"/>
              <a:t>in turn enhances the search. </a:t>
            </a:r>
            <a:endParaRPr lang="en-US" dirty="0" smtClean="0"/>
          </a:p>
          <a:p>
            <a:r>
              <a:rPr lang="en-US" dirty="0"/>
              <a:t>The simplest consistency check tests a current assignment against the set of constraints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Domain Consistent Variable: A variable is DC if no value of its domain is ruled impossible by any unary constraints.</a:t>
            </a:r>
          </a:p>
          <a:p>
            <a:pPr lvl="1"/>
            <a:r>
              <a:rPr lang="en-US" dirty="0" smtClean="0"/>
              <a:t>Example: domain(v1)={1,2,4}, C=v1 !=2 then v1 is domain inconsistent.</a:t>
            </a:r>
          </a:p>
          <a:p>
            <a:pPr lvl="1"/>
            <a:r>
              <a:rPr lang="en-US" dirty="0" smtClean="0"/>
              <a:t>We can make it domain consistent if we remove 2 from its domain.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38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 Network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constraint network is defined by a graph, </a:t>
            </a:r>
          </a:p>
          <a:p>
            <a:pPr lvl="1"/>
            <a:r>
              <a:rPr lang="en-US" dirty="0" smtClean="0"/>
              <a:t>One node for every variable (drawn as circle)</a:t>
            </a:r>
          </a:p>
          <a:p>
            <a:pPr lvl="1"/>
            <a:r>
              <a:rPr lang="en-US" dirty="0" smtClean="0"/>
              <a:t>One node for every constraint (</a:t>
            </a:r>
            <a:r>
              <a:rPr lang="en-US" dirty="0" err="1" smtClean="0"/>
              <a:t>drwn</a:t>
            </a:r>
            <a:r>
              <a:rPr lang="en-US" dirty="0" smtClean="0"/>
              <a:t> as rectangle)</a:t>
            </a:r>
          </a:p>
          <a:p>
            <a:pPr lvl="1"/>
            <a:r>
              <a:rPr lang="en-US" dirty="0" smtClean="0"/>
              <a:t>Edges/arcs running between variable nodes and constraint nodes whenever a given variable is involved in a given constraint.</a:t>
            </a:r>
          </a:p>
          <a:p>
            <a:r>
              <a:rPr lang="en-US" dirty="0" smtClean="0"/>
              <a:t>Example: draw a constraint network with variables A,B,C with constraints A&lt;B, B&lt;C, A+3=C 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838200" y="5114925"/>
            <a:ext cx="676275" cy="671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607717" y="5007767"/>
            <a:ext cx="676275" cy="671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9729788" y="5267325"/>
            <a:ext cx="676275" cy="671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77676" y="5083967"/>
            <a:ext cx="972741" cy="51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A&lt;B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59485" y="6176963"/>
            <a:ext cx="972741" cy="51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A+3=C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23472" y="4922040"/>
            <a:ext cx="972741" cy="51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B&lt;C</a:t>
            </a:r>
            <a:endParaRPr lang="en-US" dirty="0"/>
          </a:p>
        </p:txBody>
      </p:sp>
      <p:cxnSp>
        <p:nvCxnSpPr>
          <p:cNvPr id="16" name="Straight Connector 15"/>
          <p:cNvCxnSpPr>
            <a:stCxn id="8" idx="6"/>
            <a:endCxn id="11" idx="1"/>
          </p:cNvCxnSpPr>
          <p:nvPr/>
        </p:nvCxnSpPr>
        <p:spPr>
          <a:xfrm flipV="1">
            <a:off x="1514475" y="5343524"/>
            <a:ext cx="863201" cy="1071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3"/>
            <a:endCxn id="9" idx="2"/>
          </p:cNvCxnSpPr>
          <p:nvPr/>
        </p:nvCxnSpPr>
        <p:spPr>
          <a:xfrm>
            <a:off x="3350417" y="5343524"/>
            <a:ext cx="1257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3" idx="1"/>
          </p:cNvCxnSpPr>
          <p:nvPr/>
        </p:nvCxnSpPr>
        <p:spPr>
          <a:xfrm flipV="1">
            <a:off x="5283992" y="5181597"/>
            <a:ext cx="1539480" cy="857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0" idx="2"/>
          </p:cNvCxnSpPr>
          <p:nvPr/>
        </p:nvCxnSpPr>
        <p:spPr>
          <a:xfrm>
            <a:off x="7796209" y="5229227"/>
            <a:ext cx="1933579" cy="37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3"/>
          </p:cNvCxnSpPr>
          <p:nvPr/>
        </p:nvCxnSpPr>
        <p:spPr>
          <a:xfrm flipH="1">
            <a:off x="5432226" y="5840497"/>
            <a:ext cx="4396600" cy="6436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2" idx="1"/>
            <a:endCxn id="8" idx="5"/>
          </p:cNvCxnSpPr>
          <p:nvPr/>
        </p:nvCxnSpPr>
        <p:spPr>
          <a:xfrm flipH="1" flipV="1">
            <a:off x="1415437" y="5688097"/>
            <a:ext cx="3044048" cy="7484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0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Arc Consistency</a:t>
            </a:r>
            <a:endParaRPr lang="en-US" b="1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An arc </a:t>
            </a:r>
            <a:r>
              <a:rPr lang="en-US" dirty="0" smtClean="0">
                <a:solidFill>
                  <a:srgbClr val="FF0000"/>
                </a:solidFill>
              </a:rPr>
              <a:t>&lt;x, r(</a:t>
            </a:r>
            <a:r>
              <a:rPr lang="en-US" dirty="0" err="1" smtClean="0">
                <a:solidFill>
                  <a:srgbClr val="FF0000"/>
                </a:solidFill>
              </a:rPr>
              <a:t>x,y</a:t>
            </a:r>
            <a:r>
              <a:rPr lang="en-US" dirty="0" smtClean="0">
                <a:solidFill>
                  <a:srgbClr val="FF0000"/>
                </a:solidFill>
              </a:rPr>
              <a:t>)&gt; </a:t>
            </a:r>
            <a:r>
              <a:rPr lang="en-US" dirty="0" smtClean="0"/>
              <a:t>is arc consistent if for each value 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 in </a:t>
            </a:r>
            <a:r>
              <a:rPr lang="en-US" dirty="0" smtClean="0">
                <a:solidFill>
                  <a:srgbClr val="FF0000"/>
                </a:solidFill>
              </a:rPr>
              <a:t>domain(X)</a:t>
            </a:r>
            <a:r>
              <a:rPr lang="en-US" dirty="0" smtClean="0"/>
              <a:t> there is some value 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 in </a:t>
            </a:r>
            <a:r>
              <a:rPr lang="en-US" dirty="0" smtClean="0">
                <a:solidFill>
                  <a:srgbClr val="FF0000"/>
                </a:solidFill>
              </a:rPr>
              <a:t>domain(Y)</a:t>
            </a:r>
            <a:r>
              <a:rPr lang="en-US" dirty="0" smtClean="0"/>
              <a:t> such that </a:t>
            </a:r>
            <a:r>
              <a:rPr lang="en-US" dirty="0" smtClean="0">
                <a:solidFill>
                  <a:srgbClr val="FF0000"/>
                </a:solidFill>
              </a:rPr>
              <a:t>r(</a:t>
            </a:r>
            <a:r>
              <a:rPr lang="en-US" dirty="0" err="1" smtClean="0">
                <a:solidFill>
                  <a:srgbClr val="FF0000"/>
                </a:solidFill>
              </a:rPr>
              <a:t>x,y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is satisfied</a:t>
            </a:r>
          </a:p>
          <a:p>
            <a:r>
              <a:rPr lang="en-US" dirty="0" smtClean="0"/>
              <a:t>A network is arc consistent if all its arcs are arc consistent.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50033" y="3870212"/>
            <a:ext cx="1068698" cy="10929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1,2,3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607717" y="3839750"/>
            <a:ext cx="1141102" cy="1121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77676" y="4140983"/>
            <a:ext cx="972741" cy="51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X&lt;Y</a:t>
            </a:r>
            <a:endParaRPr lang="en-US" dirty="0"/>
          </a:p>
        </p:txBody>
      </p:sp>
      <p:cxnSp>
        <p:nvCxnSpPr>
          <p:cNvPr id="9" name="Straight Connector 8"/>
          <p:cNvCxnSpPr>
            <a:stCxn id="6" idx="6"/>
            <a:endCxn id="8" idx="1"/>
          </p:cNvCxnSpPr>
          <p:nvPr/>
        </p:nvCxnSpPr>
        <p:spPr>
          <a:xfrm flipV="1">
            <a:off x="1718731" y="4400540"/>
            <a:ext cx="658945" cy="161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8" idx="3"/>
            <a:endCxn id="7" idx="2"/>
          </p:cNvCxnSpPr>
          <p:nvPr/>
        </p:nvCxnSpPr>
        <p:spPr>
          <a:xfrm>
            <a:off x="3350417" y="4400540"/>
            <a:ext cx="1257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6356" y="3631962"/>
            <a:ext cx="37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61610" y="3704813"/>
            <a:ext cx="492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en-US" dirty="0"/>
          </a:p>
        </p:txBody>
      </p:sp>
      <p:sp>
        <p:nvSpPr>
          <p:cNvPr id="22" name="Rectangular Callout 21"/>
          <p:cNvSpPr/>
          <p:nvPr/>
        </p:nvSpPr>
        <p:spPr>
          <a:xfrm>
            <a:off x="965998" y="3186113"/>
            <a:ext cx="2700818" cy="653637"/>
          </a:xfrm>
          <a:prstGeom prst="wedgeRectCallout">
            <a:avLst>
              <a:gd name="adj1" fmla="val -8002"/>
              <a:gd name="adj2" fmla="val 13166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Not arc consistent </a:t>
            </a:r>
            <a:r>
              <a:rPr lang="en-US" sz="1200" dirty="0" err="1" smtClean="0">
                <a:solidFill>
                  <a:schemeClr val="tx1"/>
                </a:solidFill>
              </a:rPr>
              <a:t>bcz</a:t>
            </a:r>
            <a:r>
              <a:rPr lang="en-US" sz="1200" dirty="0" smtClean="0">
                <a:solidFill>
                  <a:schemeClr val="tx1"/>
                </a:solidFill>
              </a:rPr>
              <a:t> no value in domain of Y that satisfies X&lt;Y if X=3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9" name="Rectangular Callout 28"/>
          <p:cNvSpPr/>
          <p:nvPr/>
        </p:nvSpPr>
        <p:spPr>
          <a:xfrm>
            <a:off x="2085975" y="4726936"/>
            <a:ext cx="2521742" cy="602466"/>
          </a:xfrm>
          <a:prstGeom prst="wedgeRectCallout">
            <a:avLst>
              <a:gd name="adj1" fmla="val 10742"/>
              <a:gd name="adj2" fmla="val -10001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Arc consistent </a:t>
            </a:r>
            <a:r>
              <a:rPr lang="en-US" sz="1200" dirty="0" err="1" smtClean="0">
                <a:solidFill>
                  <a:schemeClr val="tx1"/>
                </a:solidFill>
              </a:rPr>
              <a:t>bcz</a:t>
            </a:r>
            <a:r>
              <a:rPr lang="en-US" sz="1200" dirty="0" smtClean="0">
                <a:solidFill>
                  <a:schemeClr val="tx1"/>
                </a:solidFill>
              </a:rPr>
              <a:t> both 2 and 3 of Y have respective X values that satisfies X&lt;Y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5992496" y="5432119"/>
            <a:ext cx="1068698" cy="10929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2,5,7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9950180" y="5401657"/>
            <a:ext cx="1141102" cy="1121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2,3,13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7720139" y="5702890"/>
            <a:ext cx="972741" cy="51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X&lt;Y/2</a:t>
            </a:r>
            <a:endParaRPr lang="en-US" dirty="0"/>
          </a:p>
        </p:txBody>
      </p:sp>
      <p:cxnSp>
        <p:nvCxnSpPr>
          <p:cNvPr id="33" name="Straight Connector 32"/>
          <p:cNvCxnSpPr>
            <a:stCxn id="30" idx="6"/>
            <a:endCxn id="32" idx="1"/>
          </p:cNvCxnSpPr>
          <p:nvPr/>
        </p:nvCxnSpPr>
        <p:spPr>
          <a:xfrm flipV="1">
            <a:off x="7061194" y="5962447"/>
            <a:ext cx="658945" cy="161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2" idx="3"/>
            <a:endCxn id="31" idx="2"/>
          </p:cNvCxnSpPr>
          <p:nvPr/>
        </p:nvCxnSpPr>
        <p:spPr>
          <a:xfrm>
            <a:off x="8692880" y="5962447"/>
            <a:ext cx="1257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748819" y="5193869"/>
            <a:ext cx="37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9704073" y="5266720"/>
            <a:ext cx="492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en-US" dirty="0"/>
          </a:p>
        </p:txBody>
      </p:sp>
      <p:sp>
        <p:nvSpPr>
          <p:cNvPr id="38" name="Rectangular Callout 37"/>
          <p:cNvSpPr/>
          <p:nvPr/>
        </p:nvSpPr>
        <p:spPr>
          <a:xfrm>
            <a:off x="7318548" y="4359552"/>
            <a:ext cx="1376409" cy="961831"/>
          </a:xfrm>
          <a:prstGeom prst="wedgeRectCallout">
            <a:avLst>
              <a:gd name="adj1" fmla="val -60833"/>
              <a:gd name="adj2" fmla="val 11833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Is arc consistent?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2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6280"/>
            <a:ext cx="10515600" cy="68976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to enforce Arc Consistency?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014412"/>
            <a:ext cx="10515600" cy="4351338"/>
          </a:xfrm>
        </p:spPr>
        <p:txBody>
          <a:bodyPr/>
          <a:lstStyle/>
          <a:p>
            <a:r>
              <a:rPr lang="en-US" sz="2000" dirty="0" smtClean="0"/>
              <a:t>If an arc </a:t>
            </a:r>
            <a:r>
              <a:rPr lang="en-US" sz="2000" dirty="0" smtClean="0">
                <a:solidFill>
                  <a:srgbClr val="FF0000"/>
                </a:solidFill>
              </a:rPr>
              <a:t>&lt;x, r(</a:t>
            </a:r>
            <a:r>
              <a:rPr lang="en-US" sz="2000" dirty="0" err="1" smtClean="0">
                <a:solidFill>
                  <a:srgbClr val="FF0000"/>
                </a:solidFill>
              </a:rPr>
              <a:t>x,y</a:t>
            </a:r>
            <a:r>
              <a:rPr lang="en-US" sz="2000" dirty="0" smtClean="0">
                <a:solidFill>
                  <a:srgbClr val="FF0000"/>
                </a:solidFill>
              </a:rPr>
              <a:t>)&gt; </a:t>
            </a:r>
            <a:r>
              <a:rPr lang="en-US" sz="2000" dirty="0" smtClean="0"/>
              <a:t>is  not arc consistent</a:t>
            </a:r>
          </a:p>
          <a:p>
            <a:r>
              <a:rPr lang="en-US" sz="2000" dirty="0" smtClean="0"/>
              <a:t>Delete all values </a:t>
            </a:r>
            <a:r>
              <a:rPr lang="en-US" sz="2000" dirty="0" smtClean="0">
                <a:solidFill>
                  <a:srgbClr val="FF0000"/>
                </a:solidFill>
              </a:rPr>
              <a:t>x</a:t>
            </a:r>
            <a:r>
              <a:rPr lang="en-US" sz="2000" dirty="0" smtClean="0"/>
              <a:t> in </a:t>
            </a:r>
            <a:r>
              <a:rPr lang="en-US" sz="2000" dirty="0" smtClean="0">
                <a:solidFill>
                  <a:srgbClr val="FF0000"/>
                </a:solidFill>
              </a:rPr>
              <a:t>domain(X) </a:t>
            </a:r>
          </a:p>
          <a:p>
            <a:r>
              <a:rPr lang="en-US" sz="2000" dirty="0" smtClean="0"/>
              <a:t>For which there is no corresponding value in </a:t>
            </a:r>
            <a:r>
              <a:rPr lang="en-US" sz="2000" dirty="0" smtClean="0">
                <a:solidFill>
                  <a:srgbClr val="FF0000"/>
                </a:solidFill>
              </a:rPr>
              <a:t>domain(Y)</a:t>
            </a:r>
          </a:p>
          <a:p>
            <a:r>
              <a:rPr lang="en-US" sz="2000" dirty="0" smtClean="0"/>
              <a:t>This deletion makes the arc </a:t>
            </a:r>
            <a:r>
              <a:rPr lang="en-US" sz="2000" dirty="0" smtClean="0">
                <a:solidFill>
                  <a:srgbClr val="FF0000"/>
                </a:solidFill>
              </a:rPr>
              <a:t>&lt;x, r(</a:t>
            </a:r>
            <a:r>
              <a:rPr lang="en-US" sz="2000" dirty="0" err="1" smtClean="0">
                <a:solidFill>
                  <a:srgbClr val="FF0000"/>
                </a:solidFill>
              </a:rPr>
              <a:t>x,y</a:t>
            </a:r>
            <a:r>
              <a:rPr lang="en-US" sz="2000" dirty="0" smtClean="0">
                <a:solidFill>
                  <a:srgbClr val="FF0000"/>
                </a:solidFill>
              </a:rPr>
              <a:t>)&gt; </a:t>
            </a:r>
            <a:r>
              <a:rPr lang="en-US" sz="2000" dirty="0" smtClean="0"/>
              <a:t>arc consistent.</a:t>
            </a:r>
          </a:p>
          <a:p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91800" y="3003222"/>
            <a:ext cx="1068698" cy="10929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2,3,4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549484" y="2972760"/>
            <a:ext cx="1141102" cy="1121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1,2,3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19443" y="3273993"/>
            <a:ext cx="972741" cy="51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X&lt;Y</a:t>
            </a:r>
            <a:endParaRPr lang="en-US" dirty="0"/>
          </a:p>
        </p:txBody>
      </p:sp>
      <p:cxnSp>
        <p:nvCxnSpPr>
          <p:cNvPr id="10" name="Straight Connector 9"/>
          <p:cNvCxnSpPr>
            <a:stCxn id="7" idx="6"/>
            <a:endCxn id="9" idx="1"/>
          </p:cNvCxnSpPr>
          <p:nvPr/>
        </p:nvCxnSpPr>
        <p:spPr>
          <a:xfrm flipV="1">
            <a:off x="1660498" y="3533550"/>
            <a:ext cx="658945" cy="161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3"/>
            <a:endCxn id="8" idx="2"/>
          </p:cNvCxnSpPr>
          <p:nvPr/>
        </p:nvCxnSpPr>
        <p:spPr>
          <a:xfrm>
            <a:off x="3292184" y="3533550"/>
            <a:ext cx="1257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48123" y="2764972"/>
            <a:ext cx="37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03377" y="2837823"/>
            <a:ext cx="492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01306" y="4398645"/>
            <a:ext cx="1068698" cy="10929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2,3,4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458990" y="4368183"/>
            <a:ext cx="1141102" cy="1121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1,2,3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228949" y="4669416"/>
            <a:ext cx="972741" cy="51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X&lt;Y</a:t>
            </a:r>
            <a:endParaRPr lang="en-US" dirty="0"/>
          </a:p>
        </p:txBody>
      </p:sp>
      <p:cxnSp>
        <p:nvCxnSpPr>
          <p:cNvPr id="17" name="Straight Connector 16"/>
          <p:cNvCxnSpPr>
            <a:stCxn id="14" idx="6"/>
            <a:endCxn id="16" idx="1"/>
          </p:cNvCxnSpPr>
          <p:nvPr/>
        </p:nvCxnSpPr>
        <p:spPr>
          <a:xfrm flipV="1">
            <a:off x="1570004" y="4928973"/>
            <a:ext cx="658945" cy="1616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3"/>
            <a:endCxn id="15" idx="2"/>
          </p:cNvCxnSpPr>
          <p:nvPr/>
        </p:nvCxnSpPr>
        <p:spPr>
          <a:xfrm>
            <a:off x="3201690" y="4928973"/>
            <a:ext cx="1257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7629" y="4160395"/>
            <a:ext cx="37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212883" y="4233246"/>
            <a:ext cx="492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29104" y="5499565"/>
            <a:ext cx="1995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2&lt;3, 3!&lt;3, 4!&lt;3 remove 3 and 4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6591908" y="2868285"/>
            <a:ext cx="1068698" cy="10929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10549592" y="2837823"/>
            <a:ext cx="1141102" cy="1121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1,2,3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8319551" y="3139056"/>
            <a:ext cx="972741" cy="51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X&lt;Y</a:t>
            </a:r>
            <a:endParaRPr lang="en-US" dirty="0"/>
          </a:p>
        </p:txBody>
      </p:sp>
      <p:cxnSp>
        <p:nvCxnSpPr>
          <p:cNvPr id="25" name="Straight Connector 24"/>
          <p:cNvCxnSpPr>
            <a:stCxn id="22" idx="6"/>
            <a:endCxn id="24" idx="1"/>
          </p:cNvCxnSpPr>
          <p:nvPr/>
        </p:nvCxnSpPr>
        <p:spPr>
          <a:xfrm flipV="1">
            <a:off x="7660606" y="3398613"/>
            <a:ext cx="658945" cy="1616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4" idx="3"/>
            <a:endCxn id="23" idx="2"/>
          </p:cNvCxnSpPr>
          <p:nvPr/>
        </p:nvCxnSpPr>
        <p:spPr>
          <a:xfrm>
            <a:off x="9292292" y="3398613"/>
            <a:ext cx="12573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348231" y="2630035"/>
            <a:ext cx="37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303485" y="2702886"/>
            <a:ext cx="492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9920942" y="4023085"/>
            <a:ext cx="1995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1!&gt;2, 2!&gt;2,  remove 2 and 3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6644292" y="5020939"/>
            <a:ext cx="1068698" cy="10929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10601976" y="4990477"/>
            <a:ext cx="1141102" cy="1121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8371935" y="5291710"/>
            <a:ext cx="972741" cy="51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X&lt;Y</a:t>
            </a:r>
            <a:endParaRPr lang="en-US" dirty="0"/>
          </a:p>
        </p:txBody>
      </p:sp>
      <p:cxnSp>
        <p:nvCxnSpPr>
          <p:cNvPr id="34" name="Straight Connector 33"/>
          <p:cNvCxnSpPr>
            <a:stCxn id="31" idx="6"/>
            <a:endCxn id="33" idx="1"/>
          </p:cNvCxnSpPr>
          <p:nvPr/>
        </p:nvCxnSpPr>
        <p:spPr>
          <a:xfrm flipV="1">
            <a:off x="7712990" y="5551267"/>
            <a:ext cx="658945" cy="1616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33" idx="3"/>
            <a:endCxn id="32" idx="2"/>
          </p:cNvCxnSpPr>
          <p:nvPr/>
        </p:nvCxnSpPr>
        <p:spPr>
          <a:xfrm>
            <a:off x="9344676" y="5551267"/>
            <a:ext cx="12573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400615" y="4782689"/>
            <a:ext cx="37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0355869" y="4855540"/>
            <a:ext cx="492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2250"/>
            <a:ext cx="10515600" cy="949325"/>
          </a:xfrm>
        </p:spPr>
        <p:txBody>
          <a:bodyPr/>
          <a:lstStyle/>
          <a:p>
            <a:r>
              <a:rPr lang="en-US" dirty="0" smtClean="0"/>
              <a:t>Map Coloring Problem</a:t>
            </a:r>
            <a:endParaRPr lang="en-US" dirty="0"/>
          </a:p>
        </p:txBody>
      </p:sp>
      <p:pic>
        <p:nvPicPr>
          <p:cNvPr id="2050" name="Picture 2" descr="Solved Write a python code to solve the Australian map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1547813"/>
            <a:ext cx="5681663" cy="469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15100" y="1547813"/>
            <a:ext cx="4610100" cy="42473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To model the problem as a CSP, we need to define the variables, domains, and constraints. The variables are the seven regions of Australia (at least the seven that we’ll restrict ourselves to): Western Australia; Northern Territory; South Australia; Queensland; New South Wales; Victoria; and Tasmania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Variables Encoding:</a:t>
            </a:r>
          </a:p>
          <a:p>
            <a:r>
              <a:rPr lang="en-US" dirty="0" smtClean="0"/>
              <a:t>Western Australia= WS;</a:t>
            </a:r>
          </a:p>
          <a:p>
            <a:r>
              <a:rPr lang="en-US" dirty="0" smtClean="0"/>
              <a:t> Northern Territory=NT;</a:t>
            </a:r>
          </a:p>
          <a:p>
            <a:r>
              <a:rPr lang="en-US" dirty="0" smtClean="0"/>
              <a:t> South Australia=SA; </a:t>
            </a:r>
          </a:p>
          <a:p>
            <a:r>
              <a:rPr lang="en-US" dirty="0" smtClean="0"/>
              <a:t>Queensland=Q; </a:t>
            </a:r>
          </a:p>
          <a:p>
            <a:r>
              <a:rPr lang="en-US" dirty="0" smtClean="0"/>
              <a:t>New South Wales=NSW;</a:t>
            </a:r>
          </a:p>
          <a:p>
            <a:r>
              <a:rPr lang="en-US" dirty="0" smtClean="0"/>
              <a:t> Victoria=V; and</a:t>
            </a:r>
          </a:p>
          <a:p>
            <a:r>
              <a:rPr lang="en-US" dirty="0" smtClean="0"/>
              <a:t> Tasmania</a:t>
            </a:r>
            <a:r>
              <a:rPr lang="en-US" dirty="0" smtClean="0"/>
              <a:t> =T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39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2696</TotalTime>
  <Words>946</Words>
  <Application>Microsoft Office PowerPoint</Application>
  <PresentationFormat>Widescreen</PresentationFormat>
  <Paragraphs>191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Constraint Satisfaction Problem</vt:lpstr>
      <vt:lpstr>Constraint Satisfaction Problem</vt:lpstr>
      <vt:lpstr>Solving CSP using Back-Tracking  </vt:lpstr>
      <vt:lpstr>Solution</vt:lpstr>
      <vt:lpstr>Consistency </vt:lpstr>
      <vt:lpstr>Constraint Network</vt:lpstr>
      <vt:lpstr>Arc Consistency</vt:lpstr>
      <vt:lpstr>How to enforce Arc Consistency?</vt:lpstr>
      <vt:lpstr>Map Coloring Problem</vt:lpstr>
      <vt:lpstr>Problem Formulation</vt:lpstr>
      <vt:lpstr>Constraint Graph: where an edge represents constraint and nodes represent states/regions</vt:lpstr>
      <vt:lpstr>Solution</vt:lpstr>
      <vt:lpstr>Solution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Haier</dc:creator>
  <cp:lastModifiedBy>Haier</cp:lastModifiedBy>
  <cp:revision>48</cp:revision>
  <dcterms:created xsi:type="dcterms:W3CDTF">2022-12-13T12:44:16Z</dcterms:created>
  <dcterms:modified xsi:type="dcterms:W3CDTF">2022-12-15T09:40:48Z</dcterms:modified>
</cp:coreProperties>
</file>