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7" r:id="rId27"/>
    <p:sldId id="288" r:id="rId28"/>
    <p:sldId id="289" r:id="rId29"/>
    <p:sldId id="286" r:id="rId30"/>
    <p:sldId id="284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6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9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4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5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2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7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96725-A5C8-4023-974E-42D385E6B8D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B61E-E166-42B0-B6C9-A8A96C26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4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0787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7350" y="2828925"/>
            <a:ext cx="8758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Basic understanding of machine learning/deep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Zero to Hero!!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Basic algebra + probability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Basic Python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7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9948" y="2060020"/>
            <a:ext cx="675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What will be the grade if I study 4 hours daily?</a:t>
            </a: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06671" y="4386020"/>
            <a:ext cx="1565329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849041" y="4290076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0312" y="1565329"/>
            <a:ext cx="37195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the same thing that answers</a:t>
            </a:r>
            <a:endParaRPr lang="en-US" dirty="0"/>
          </a:p>
        </p:txBody>
      </p:sp>
      <p:pic>
        <p:nvPicPr>
          <p:cNvPr id="14" name="Picture 2" descr="The easiest way to build an API for your Machine Learning model | by  Farisology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7965" r="28451" b="9096"/>
          <a:stretch/>
        </p:blipFill>
        <p:spPr bwMode="auto">
          <a:xfrm>
            <a:off x="4843023" y="2803027"/>
            <a:ext cx="2774196" cy="36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22549" y="2429352"/>
            <a:ext cx="41380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decisions are made by machine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63247" y="4989844"/>
            <a:ext cx="1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63247" y="3785855"/>
            <a:ext cx="179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Hours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63080" y="5174510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564714" y="3785855"/>
            <a:ext cx="2117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Grade points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1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4450" y="2629994"/>
            <a:ext cx="67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this number?</a:t>
            </a:r>
            <a:endParaRPr lang="en-US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06671" y="4386020"/>
            <a:ext cx="2342498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763441" y="4290076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0311" y="1565329"/>
            <a:ext cx="883403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Machine needs a lot of Training </a:t>
            </a:r>
            <a:r>
              <a:rPr lang="en-US" dirty="0" smtClean="0"/>
              <a:t>to be capable to answer</a:t>
            </a:r>
            <a:endParaRPr lang="en-US" dirty="0"/>
          </a:p>
        </p:txBody>
      </p:sp>
      <p:pic>
        <p:nvPicPr>
          <p:cNvPr id="14" name="Picture 2" descr="The easiest way to build an API for your Machine Learning model | by  Farisology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7965" r="28451" b="9096"/>
          <a:stretch/>
        </p:blipFill>
        <p:spPr bwMode="auto">
          <a:xfrm>
            <a:off x="5615817" y="2803027"/>
            <a:ext cx="2774196" cy="36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7335" y="5508393"/>
            <a:ext cx="1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information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41210" y="5190898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41210" y="4038786"/>
            <a:ext cx="111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8" name="Picture 2" descr="Plot of a Subset of Images From the MNIST Datase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2" t="66321" r="39671" b="10527"/>
          <a:stretch/>
        </p:blipFill>
        <p:spPr bwMode="auto">
          <a:xfrm>
            <a:off x="629149" y="3612631"/>
            <a:ext cx="1735811" cy="17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1" grpId="0" animBg="1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4450" y="2481231"/>
            <a:ext cx="403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this number?</a:t>
            </a:r>
            <a:endParaRPr lang="en-US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04095" y="4247286"/>
            <a:ext cx="2079027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0311" y="1565329"/>
            <a:ext cx="883403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Machine needs a lot of Training </a:t>
            </a:r>
            <a:r>
              <a:rPr lang="en-US" dirty="0" smtClean="0"/>
              <a:t>to be capable to answer</a:t>
            </a:r>
            <a:endParaRPr lang="en-US" dirty="0"/>
          </a:p>
        </p:txBody>
      </p:sp>
      <p:pic>
        <p:nvPicPr>
          <p:cNvPr id="14" name="Picture 2" descr="The easiest way to build an API for your Machine Learning model | by  Farisology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7965" r="28451" b="9096"/>
          <a:stretch/>
        </p:blipFill>
        <p:spPr bwMode="auto">
          <a:xfrm>
            <a:off x="5925782" y="2481231"/>
            <a:ext cx="3993133" cy="39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3174" y="5757030"/>
            <a:ext cx="197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Labelled Dataset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5444" y="2836190"/>
            <a:ext cx="14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Model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3202" y="4855411"/>
            <a:ext cx="197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</a:rPr>
              <a:t>Training</a:t>
            </a:r>
            <a:endParaRPr lang="en-US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2" y="3270704"/>
            <a:ext cx="3319373" cy="24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5" grpId="0"/>
      <p:bldP spid="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704095" y="4247286"/>
            <a:ext cx="2079027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0311" y="1565329"/>
            <a:ext cx="883403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Predict (test) with Trained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536" y="5766221"/>
            <a:ext cx="197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Test Dataset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0844" y="5989802"/>
            <a:ext cx="265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Trained Model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38538" y="5080015"/>
            <a:ext cx="197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</a:rPr>
              <a:t>Prediction</a:t>
            </a:r>
            <a:endParaRPr lang="en-US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84" t="31995" r="36444" b="30770"/>
          <a:stretch/>
        </p:blipFill>
        <p:spPr>
          <a:xfrm>
            <a:off x="5874690" y="2698708"/>
            <a:ext cx="3656768" cy="3291094"/>
          </a:xfrm>
          <a:prstGeom prst="rect">
            <a:avLst/>
          </a:prstGeom>
        </p:spPr>
      </p:pic>
      <p:pic>
        <p:nvPicPr>
          <p:cNvPr id="12" name="Picture 2" descr="Plot of a Subset of Images From the MNIST Datas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2" t="66321" r="39671" b="10527"/>
          <a:stretch/>
        </p:blipFill>
        <p:spPr bwMode="auto">
          <a:xfrm>
            <a:off x="1391941" y="3561800"/>
            <a:ext cx="1735811" cy="17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54635" y="4187372"/>
            <a:ext cx="879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9623026" y="4306900"/>
            <a:ext cx="1394166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5" grpId="0"/>
      <p:bldP spid="19" grpId="0"/>
      <p:bldP spid="1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3005" y="1640026"/>
            <a:ext cx="750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What will be the grade if I study 4 hours daily?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5872" y="3144117"/>
            <a:ext cx="1565329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807161" y="3280648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The easiest way to build an API for your Machine Learning model | by  Farisology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7965" r="28451" b="9096"/>
          <a:stretch/>
        </p:blipFill>
        <p:spPr bwMode="auto">
          <a:xfrm>
            <a:off x="4822083" y="2327931"/>
            <a:ext cx="2774196" cy="29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47892" y="2817998"/>
            <a:ext cx="179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Hours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63079" y="4085672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564713" y="2776426"/>
            <a:ext cx="2117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Grade points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58530"/>
              </p:ext>
            </p:extLst>
          </p:nvPr>
        </p:nvGraphicFramePr>
        <p:xfrm>
          <a:off x="888361" y="4270338"/>
          <a:ext cx="2433172" cy="188450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6586"/>
                <a:gridCol w="1216586"/>
              </a:tblGrid>
              <a:tr h="376901">
                <a:tc>
                  <a:txBody>
                    <a:bodyPr/>
                    <a:lstStyle/>
                    <a:p>
                      <a:r>
                        <a:rPr lang="en-US" dirty="0" smtClean="0"/>
                        <a:t>Hours(x)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Points(y)</a:t>
                      </a:r>
                      <a:endParaRPr lang="en-US" dirty="0"/>
                    </a:p>
                  </a:txBody>
                  <a:tcPr/>
                </a:tc>
              </a:tr>
              <a:tr h="3769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69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3769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3769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70000">
                          <a:srgbClr val="FFC00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?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70000">
                          <a:srgbClr val="FFC00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3471620" y="4618495"/>
            <a:ext cx="274320" cy="1097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3064" y="516713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dataset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63131" y="58381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1" grpId="0" animBg="1"/>
      <p:bldP spid="20" grpId="0"/>
      <p:bldP spid="21" grpId="0"/>
      <p:bldP spid="22" grpId="0"/>
      <p:bldP spid="6" grpId="0" animBg="1"/>
      <p:bldP spid="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24" y="182245"/>
            <a:ext cx="10515600" cy="695579"/>
          </a:xfrm>
        </p:spPr>
        <p:txBody>
          <a:bodyPr/>
          <a:lstStyle/>
          <a:p>
            <a:r>
              <a:rPr lang="en-US" dirty="0" smtClean="0"/>
              <a:t>What is Deep Learning?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2792" y="5657671"/>
            <a:ext cx="1079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Venn diagram showing how deep learning is a kind of representation learning,</a:t>
            </a:r>
          </a:p>
          <a:p>
            <a:r>
              <a:rPr lang="en-US" dirty="0"/>
              <a:t>which is in turn a kind of machine learning, which is used for many but not all approaches</a:t>
            </a:r>
          </a:p>
          <a:p>
            <a:r>
              <a:rPr lang="en-US" dirty="0"/>
              <a:t>to AI. Each section of the Venn diagram includes an example of an AI technology.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63" t="2591" r="3037"/>
          <a:stretch/>
        </p:blipFill>
        <p:spPr>
          <a:xfrm>
            <a:off x="6547104" y="329184"/>
            <a:ext cx="5099370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823595"/>
          </a:xfrm>
        </p:spPr>
        <p:txBody>
          <a:bodyPr/>
          <a:lstStyle/>
          <a:p>
            <a:r>
              <a:rPr lang="en-US" dirty="0" smtClean="0"/>
              <a:t>Why deep learning?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59" t="16464" r="19109" b="9566"/>
          <a:stretch/>
        </p:blipFill>
        <p:spPr>
          <a:xfrm>
            <a:off x="1926336" y="1024128"/>
            <a:ext cx="7674864" cy="480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1624" y="6143997"/>
            <a:ext cx="674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https://ml-showcase.com/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37109"/>
            <a:ext cx="6364224" cy="896747"/>
          </a:xfrm>
        </p:spPr>
        <p:txBody>
          <a:bodyPr>
            <a:normAutofit/>
          </a:bodyPr>
          <a:lstStyle/>
          <a:p>
            <a:r>
              <a:rPr lang="en-US" dirty="0" smtClean="0"/>
              <a:t>Why we care as developers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031" y="2314445"/>
            <a:ext cx="1049655" cy="3816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246" y="1426462"/>
            <a:ext cx="1021461" cy="470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578" y="255916"/>
            <a:ext cx="2308862" cy="60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Good News!</a:t>
            </a:r>
            <a:endParaRPr lang="en-US" dirty="0"/>
          </a:p>
        </p:txBody>
      </p:sp>
      <p:pic>
        <p:nvPicPr>
          <p:cNvPr id="17410" name="Picture 2" descr="Tensorflow png images | PNGW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08" y="1849787"/>
            <a:ext cx="3429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Pytorch, logo Icon in Vecto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09" y="3811937"/>
            <a:ext cx="3429000" cy="17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GitHub - apache/mxnet: Lightweight, Portable, Flexible Distributed/Mobile  Deep Learning with Dynamic, Mutation-aware Dataflow Dep Scheduler; for  Python, R, Julia, Scala, Go, Javascript and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08" y="5521518"/>
            <a:ext cx="3679007" cy="12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8993" y="1849787"/>
            <a:ext cx="725271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Deep learning is not difficult</a:t>
            </a:r>
          </a:p>
          <a:p>
            <a:pPr marL="1028700" lvl="1" indent="-571500">
              <a:buFont typeface="Calibri" panose="020F0502020204030204" pitchFamily="34" charset="0"/>
              <a:buChar char="₋"/>
            </a:pPr>
            <a:r>
              <a:rPr lang="en-US" sz="2800" dirty="0" smtClean="0"/>
              <a:t>Linear algebra + probability + python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Many frameworks available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Unlimited study resources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Frame works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PyTorch</a:t>
            </a:r>
            <a:r>
              <a:rPr lang="en-US" dirty="0" smtClean="0"/>
              <a:t> is a machine learning framework based on the Torch library, used for applications such as computer vision and natural language processing, originally developed by Meta AI </a:t>
            </a:r>
          </a:p>
          <a:p>
            <a:r>
              <a:rPr lang="en-US" b="1" dirty="0" err="1" smtClean="0"/>
              <a:t>TensorFlow</a:t>
            </a:r>
            <a:r>
              <a:rPr lang="en-US" dirty="0" smtClean="0"/>
              <a:t> is a Google developed, free and open-source software library for machine learning and artificial intelligence. It can be used across a range of tasks but has a particular focus on training and inference of deep neural networks.</a:t>
            </a:r>
          </a:p>
          <a:p>
            <a:r>
              <a:rPr lang="en-US" b="1" dirty="0" smtClean="0"/>
              <a:t>Apache </a:t>
            </a:r>
            <a:r>
              <a:rPr lang="en-US" b="1" dirty="0" err="1" smtClean="0"/>
              <a:t>MXNet</a:t>
            </a:r>
            <a:r>
              <a:rPr lang="en-US" b="1" dirty="0" smtClean="0"/>
              <a:t> </a:t>
            </a:r>
            <a:r>
              <a:rPr lang="en-US" dirty="0" smtClean="0"/>
              <a:t>is an open-source deep learning software framework, used to train and deploy deep neural networks.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ML?</a:t>
            </a:r>
            <a:endParaRPr lang="en-US" dirty="0"/>
          </a:p>
        </p:txBody>
      </p:sp>
      <p:pic>
        <p:nvPicPr>
          <p:cNvPr id="1026" name="Picture 2" descr="The easiest way to build an API for your Machine Learning model | by  Farisology | Med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69" y="1825625"/>
            <a:ext cx="82882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5350" y="3857625"/>
            <a:ext cx="184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we talk about ML let us define human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Let’s start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Linear Model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18051" y="2283003"/>
            <a:ext cx="750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What will be the grade if I study 4 hours daily?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67664" y="3528165"/>
            <a:ext cx="1565329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428953" y="3664696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The easiest way to build an API for your Machine Learning model | by  Farisology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7965" r="28451" b="9096"/>
          <a:stretch/>
        </p:blipFill>
        <p:spPr bwMode="auto">
          <a:xfrm>
            <a:off x="5443875" y="2711979"/>
            <a:ext cx="2774196" cy="29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9684" y="3202046"/>
            <a:ext cx="179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Hours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4370" y="4817877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01826"/>
              </p:ext>
            </p:extLst>
          </p:nvPr>
        </p:nvGraphicFramePr>
        <p:xfrm>
          <a:off x="1510153" y="4654386"/>
          <a:ext cx="2433172" cy="188450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6586"/>
                <a:gridCol w="1216586"/>
              </a:tblGrid>
              <a:tr h="376901">
                <a:tc>
                  <a:txBody>
                    <a:bodyPr/>
                    <a:lstStyle/>
                    <a:p>
                      <a:r>
                        <a:rPr lang="en-US" dirty="0" smtClean="0"/>
                        <a:t>Hours(x)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Points(y)</a:t>
                      </a:r>
                      <a:endParaRPr lang="en-US" dirty="0"/>
                    </a:p>
                  </a:txBody>
                  <a:tcPr/>
                </a:tc>
              </a:tr>
              <a:tr h="3769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69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3769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3769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70000">
                          <a:srgbClr val="FFC00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?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70000">
                          <a:srgbClr val="FFC00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1" name="Right Brace 10"/>
          <p:cNvSpPr/>
          <p:nvPr/>
        </p:nvSpPr>
        <p:spPr>
          <a:xfrm>
            <a:off x="4093412" y="5002543"/>
            <a:ext cx="274320" cy="1097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4856" y="555118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dataset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4923" y="62221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46097" y="3160474"/>
            <a:ext cx="2117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Grade points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3656" y="5920515"/>
            <a:ext cx="282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Supervised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3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/>
      <p:bldP spid="9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be the best model for the data?</a:t>
            </a:r>
          </a:p>
          <a:p>
            <a:r>
              <a:rPr lang="en-US" dirty="0" smtClean="0"/>
              <a:t>Linear Model?</a:t>
            </a:r>
            <a:endParaRPr lang="en-US" dirty="0"/>
          </a:p>
        </p:txBody>
      </p:sp>
      <p:pic>
        <p:nvPicPr>
          <p:cNvPr id="4" name="Picture 2" descr="The easiest way to build an API for your Machine Learning model | by  Farisology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7965" r="28451" b="9096"/>
          <a:stretch/>
        </p:blipFill>
        <p:spPr bwMode="auto">
          <a:xfrm>
            <a:off x="5517027" y="2543370"/>
            <a:ext cx="2774196" cy="29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08462"/>
              </p:ext>
            </p:extLst>
          </p:nvPr>
        </p:nvGraphicFramePr>
        <p:xfrm>
          <a:off x="744442" y="3574713"/>
          <a:ext cx="3772694" cy="26022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86347"/>
                <a:gridCol w="1886347"/>
              </a:tblGrid>
              <a:tr h="520450">
                <a:tc>
                  <a:txBody>
                    <a:bodyPr/>
                    <a:lstStyle/>
                    <a:p>
                      <a:r>
                        <a:rPr lang="en-US" dirty="0" smtClean="0"/>
                        <a:t>Hours(x)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Points(y)</a:t>
                      </a:r>
                      <a:endParaRPr lang="en-US" dirty="0"/>
                    </a:p>
                  </a:txBody>
                  <a:tcPr/>
                </a:tc>
              </a:tr>
              <a:tr h="5204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5204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5204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5204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70000">
                          <a:srgbClr val="FFC00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?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70000">
                          <a:srgbClr val="FFC00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692283" y="3372350"/>
                <a:ext cx="2790379" cy="5847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283" y="3372350"/>
                <a:ext cx="279037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436608" y="4901184"/>
            <a:ext cx="1371600" cy="74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8692283" y="5276088"/>
            <a:ext cx="744325" cy="18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84561" y="4943106"/>
                <a:ext cx="5881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561" y="4943106"/>
                <a:ext cx="588110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120329" y="4901184"/>
                <a:ext cx="59580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329" y="4901184"/>
                <a:ext cx="595804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10858757" y="5219126"/>
            <a:ext cx="394452" cy="240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747915" y="2543370"/>
                <a:ext cx="23080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915" y="2543370"/>
                <a:ext cx="2308068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1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3040" y="146304"/>
            <a:ext cx="6711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Linear Regression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63040" y="916443"/>
                <a:ext cx="23080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916443"/>
                <a:ext cx="2308068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0896" y="1562774"/>
            <a:ext cx="409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Machine starts with a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random guess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 w=random value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08" y="1599748"/>
            <a:ext cx="7095884" cy="426508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40243"/>
              </p:ext>
            </p:extLst>
          </p:nvPr>
        </p:nvGraphicFramePr>
        <p:xfrm>
          <a:off x="259812" y="3208953"/>
          <a:ext cx="3772694" cy="2081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86347"/>
                <a:gridCol w="1886347"/>
              </a:tblGrid>
              <a:tr h="520450">
                <a:tc>
                  <a:txBody>
                    <a:bodyPr/>
                    <a:lstStyle/>
                    <a:p>
                      <a:r>
                        <a:rPr lang="en-US" dirty="0" smtClean="0"/>
                        <a:t>Hours(x)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Points(y)</a:t>
                      </a:r>
                      <a:endParaRPr lang="en-US" dirty="0"/>
                    </a:p>
                  </a:txBody>
                  <a:tcPr/>
                </a:tc>
              </a:tr>
              <a:tr h="5204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5204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5204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5413318" y="2051904"/>
            <a:ext cx="3271958" cy="2611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417855" y="2339658"/>
            <a:ext cx="3931920" cy="256032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23765" y="3939255"/>
            <a:ext cx="4859931" cy="1175999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23765" y="3475817"/>
            <a:ext cx="4573419" cy="142416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430768" y="2980944"/>
            <a:ext cx="36576" cy="676656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9535738">
            <a:off x="7872714" y="1974814"/>
            <a:ext cx="268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from true 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423253" y="2881230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253" y="2881230"/>
                <a:ext cx="371384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6667" r="-147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381254" y="3632491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254" y="3632491"/>
                <a:ext cx="37138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25658" y="5478523"/>
                <a:ext cx="42817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8" y="5478523"/>
                <a:ext cx="4281750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4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8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b="1" dirty="0" smtClean="0"/>
              <a:t>Training Loss (Error)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85796" cy="65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US" sz="4000" b="1" dirty="0" smtClean="0"/>
                  <a:t>Loss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acc>
                              <m:accPr>
                                <m:chr m:val="̂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85796" cy="658835"/>
              </a:xfrm>
              <a:prstGeom prst="rect">
                <a:avLst/>
              </a:prstGeom>
              <a:blipFill rotWithShape="0">
                <a:blip r:embed="rId2"/>
                <a:stretch>
                  <a:fillRect l="-3189" t="-22936" b="-38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3700036"/>
                  </p:ext>
                </p:extLst>
              </p:nvPr>
            </p:nvGraphicFramePr>
            <p:xfrm>
              <a:off x="987552" y="2642023"/>
              <a:ext cx="10366248" cy="338328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2591562"/>
                    <a:gridCol w="2591562"/>
                    <a:gridCol w="2591562"/>
                    <a:gridCol w="2591562"/>
                  </a:tblGrid>
                  <a:tr h="668886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Hours(x)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Points(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3200" dirty="0" smtClean="0"/>
                            <a:t>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Prediction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 dirty="0" smtClean="0"/>
                            <a:t> ,</a:t>
                          </a:r>
                          <a:r>
                            <a:rPr lang="en-US" sz="3200" baseline="0" dirty="0" smtClean="0"/>
                            <a:t> w=3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Loss, w=3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9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9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Mean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14/3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3700036"/>
                  </p:ext>
                </p:extLst>
              </p:nvPr>
            </p:nvGraphicFramePr>
            <p:xfrm>
              <a:off x="987552" y="2642023"/>
              <a:ext cx="10366248" cy="338328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2591562"/>
                    <a:gridCol w="2591562"/>
                    <a:gridCol w="2591562"/>
                    <a:gridCol w="2591562"/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Hours(x)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7429" r="-200000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71" t="-7429" r="-100471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Loss, w=3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9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9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Mean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14/3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63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b="1" dirty="0" smtClean="0"/>
              <a:t>Training Loss (Error)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85796" cy="65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US" sz="4000" b="1" dirty="0" smtClean="0"/>
                  <a:t>Loss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acc>
                              <m:accPr>
                                <m:chr m:val="̂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85796" cy="658835"/>
              </a:xfrm>
              <a:prstGeom prst="rect">
                <a:avLst/>
              </a:prstGeom>
              <a:blipFill rotWithShape="0">
                <a:blip r:embed="rId2"/>
                <a:stretch>
                  <a:fillRect l="-3189" t="-22936" b="-38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4495004"/>
                  </p:ext>
                </p:extLst>
              </p:nvPr>
            </p:nvGraphicFramePr>
            <p:xfrm>
              <a:off x="987552" y="2642023"/>
              <a:ext cx="10366248" cy="338328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2591562"/>
                    <a:gridCol w="2591562"/>
                    <a:gridCol w="2591562"/>
                    <a:gridCol w="2591562"/>
                  </a:tblGrid>
                  <a:tr h="668886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Hours(x)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Points(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3200" dirty="0" smtClean="0"/>
                            <a:t>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Prediction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 dirty="0" smtClean="0"/>
                            <a:t> ,</a:t>
                          </a:r>
                          <a:r>
                            <a:rPr lang="en-US" sz="3200" baseline="0" dirty="0" smtClean="0"/>
                            <a:t> w=4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Loss, w=4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8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16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36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Mean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56/3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4495004"/>
                  </p:ext>
                </p:extLst>
              </p:nvPr>
            </p:nvGraphicFramePr>
            <p:xfrm>
              <a:off x="987552" y="2642023"/>
              <a:ext cx="10366248" cy="338328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2591562"/>
                    <a:gridCol w="2591562"/>
                    <a:gridCol w="2591562"/>
                    <a:gridCol w="2591562"/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Hours(x)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7429" r="-200000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71" t="-7429" r="-100471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Loss, w=4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8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16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36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Mean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56/3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790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b="1" dirty="0" smtClean="0"/>
              <a:t>Training Loss (Error)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85796" cy="65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US" sz="4000" b="1" dirty="0" smtClean="0"/>
                  <a:t>Loss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acc>
                              <m:accPr>
                                <m:chr m:val="̂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85796" cy="658835"/>
              </a:xfrm>
              <a:prstGeom prst="rect">
                <a:avLst/>
              </a:prstGeom>
              <a:blipFill rotWithShape="0">
                <a:blip r:embed="rId2"/>
                <a:stretch>
                  <a:fillRect l="-3189" t="-22936" b="-38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4884132"/>
                  </p:ext>
                </p:extLst>
              </p:nvPr>
            </p:nvGraphicFramePr>
            <p:xfrm>
              <a:off x="987552" y="2642023"/>
              <a:ext cx="10366248" cy="338328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2591562"/>
                    <a:gridCol w="2591562"/>
                    <a:gridCol w="2591562"/>
                    <a:gridCol w="2591562"/>
                  </a:tblGrid>
                  <a:tr h="668886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Hours(x)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Points(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3200" dirty="0" smtClean="0"/>
                            <a:t>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Prediction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 dirty="0" smtClean="0"/>
                            <a:t> ,</a:t>
                          </a:r>
                          <a:r>
                            <a:rPr lang="en-US" sz="3200" baseline="0" dirty="0" smtClean="0"/>
                            <a:t> w=0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Loss, w=0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16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36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Mean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56/3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4884132"/>
                  </p:ext>
                </p:extLst>
              </p:nvPr>
            </p:nvGraphicFramePr>
            <p:xfrm>
              <a:off x="987552" y="2642023"/>
              <a:ext cx="10366248" cy="338328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2591562"/>
                    <a:gridCol w="2591562"/>
                    <a:gridCol w="2591562"/>
                    <a:gridCol w="2591562"/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Hours(x)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7429" r="-200000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71" t="-7429" r="-100471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Loss, w=0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16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36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Mean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56/3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27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b="1" dirty="0" smtClean="0"/>
              <a:t>Training Loss (Error)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85796" cy="65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US" sz="4000" b="1" dirty="0" smtClean="0"/>
                  <a:t>Loss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acc>
                              <m:accPr>
                                <m:chr m:val="̂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85796" cy="658835"/>
              </a:xfrm>
              <a:prstGeom prst="rect">
                <a:avLst/>
              </a:prstGeom>
              <a:blipFill rotWithShape="0">
                <a:blip r:embed="rId2"/>
                <a:stretch>
                  <a:fillRect l="-3189" t="-22936" b="-38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758160"/>
                  </p:ext>
                </p:extLst>
              </p:nvPr>
            </p:nvGraphicFramePr>
            <p:xfrm>
              <a:off x="987552" y="2642023"/>
              <a:ext cx="10366248" cy="338328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2591562"/>
                    <a:gridCol w="2591562"/>
                    <a:gridCol w="2591562"/>
                    <a:gridCol w="2591562"/>
                  </a:tblGrid>
                  <a:tr h="668886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Hours(x)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Points(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3200" dirty="0" smtClean="0"/>
                            <a:t>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Prediction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 dirty="0" smtClean="0"/>
                            <a:t> ,</a:t>
                          </a:r>
                          <a:r>
                            <a:rPr lang="en-US" sz="3200" baseline="0" dirty="0" smtClean="0"/>
                            <a:t> w=1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Loss, w=1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9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Mean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14/3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758160"/>
                  </p:ext>
                </p:extLst>
              </p:nvPr>
            </p:nvGraphicFramePr>
            <p:xfrm>
              <a:off x="987552" y="2642023"/>
              <a:ext cx="10366248" cy="338328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2591562"/>
                    <a:gridCol w="2591562"/>
                    <a:gridCol w="2591562"/>
                    <a:gridCol w="2591562"/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Hours(x)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7429" r="-200000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71" t="-7429" r="-100471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Loss, w=1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9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Mean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14/3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61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b="1" dirty="0" smtClean="0"/>
              <a:t>Training Loss (Error)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85796" cy="65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US" sz="4000" b="1" dirty="0" smtClean="0"/>
                  <a:t>Loss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acc>
                              <m:accPr>
                                <m:chr m:val="̂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85796" cy="658835"/>
              </a:xfrm>
              <a:prstGeom prst="rect">
                <a:avLst/>
              </a:prstGeom>
              <a:blipFill rotWithShape="0">
                <a:blip r:embed="rId2"/>
                <a:stretch>
                  <a:fillRect l="-3189" t="-22936" b="-38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2202139"/>
                  </p:ext>
                </p:extLst>
              </p:nvPr>
            </p:nvGraphicFramePr>
            <p:xfrm>
              <a:off x="987552" y="2642023"/>
              <a:ext cx="10366248" cy="338328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2591562"/>
                    <a:gridCol w="2591562"/>
                    <a:gridCol w="2591562"/>
                    <a:gridCol w="2591562"/>
                  </a:tblGrid>
                  <a:tr h="668886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Hours(x)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Points(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3200" dirty="0" smtClean="0"/>
                            <a:t>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Prediction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 dirty="0" smtClean="0"/>
                            <a:t> ,</a:t>
                          </a:r>
                          <a:r>
                            <a:rPr lang="en-US" sz="3200" baseline="0" dirty="0" smtClean="0"/>
                            <a:t> w=2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Loss, w=2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43873"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Mean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0/3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2202139"/>
                  </p:ext>
                </p:extLst>
              </p:nvPr>
            </p:nvGraphicFramePr>
            <p:xfrm>
              <a:off x="987552" y="2642023"/>
              <a:ext cx="10366248" cy="338328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2591562"/>
                    <a:gridCol w="2591562"/>
                    <a:gridCol w="2591562"/>
                    <a:gridCol w="2591562"/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Hours(x)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7429" r="-200000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71" t="-7429" r="-100471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Loss, w=2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1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2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4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3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6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Mean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/>
                            <a:t>0/3</a:t>
                          </a:r>
                          <a:endParaRPr lang="en-US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41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b="1" dirty="0" smtClean="0"/>
              <a:t>Training Loss (Error)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37032" y="1350137"/>
                <a:ext cx="5546134" cy="54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Loss </a:t>
                </a:r>
                <a14:m>
                  <m:oMath xmlns:m="http://schemas.openxmlformats.org/officeDocument/2006/math">
                    <m:r>
                      <a:rPr lang="en-US" sz="3200" b="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32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d>
                      </m:e>
                      <m:sup>
                        <m:r>
                          <a:rPr lang="en-US" sz="32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032" y="1350137"/>
                <a:ext cx="5546134" cy="545599"/>
              </a:xfrm>
              <a:prstGeom prst="rect">
                <a:avLst/>
              </a:prstGeom>
              <a:blipFill rotWithShape="0">
                <a:blip r:embed="rId2"/>
                <a:stretch>
                  <a:fillRect l="-2860" t="-22222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91575"/>
              </p:ext>
            </p:extLst>
          </p:nvPr>
        </p:nvGraphicFramePr>
        <p:xfrm>
          <a:off x="637032" y="2642023"/>
          <a:ext cx="11213592" cy="291752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19784"/>
                <a:gridCol w="1645920"/>
                <a:gridCol w="1737360"/>
                <a:gridCol w="1847088"/>
                <a:gridCol w="2029968"/>
                <a:gridCol w="2633472"/>
              </a:tblGrid>
              <a:tr h="6860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Hours(x)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Loss, w=0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Loss, w=1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Loss, w=2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Loss, w=3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Loss, w=4</a:t>
                      </a:r>
                      <a:endParaRPr lang="en-US" sz="2400" dirty="0"/>
                    </a:p>
                  </a:txBody>
                  <a:tcPr/>
                </a:tc>
              </a:tr>
              <a:tr h="55786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</a:tr>
              <a:tr h="55786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16</a:t>
                      </a:r>
                      <a:endParaRPr lang="en-US" sz="2400" b="1" dirty="0"/>
                    </a:p>
                  </a:txBody>
                  <a:tcPr/>
                </a:tc>
              </a:tr>
              <a:tr h="55786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36</a:t>
                      </a:r>
                      <a:endParaRPr lang="en-US" sz="2400" b="1" dirty="0"/>
                    </a:p>
                  </a:txBody>
                  <a:tcPr/>
                </a:tc>
              </a:tr>
              <a:tr h="55786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56/3=18.7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14/3=4.7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0/3=0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14/3=4.7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56/3=18.7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24448" y="731202"/>
                <a:ext cx="4481420" cy="1486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𝑳𝒐𝒔𝒔</m:t>
                      </m:r>
                      <m:r>
                        <a:rPr lang="en-US" sz="32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3200" b="1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32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448" y="731202"/>
                <a:ext cx="4481420" cy="14867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0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107" y="1928521"/>
            <a:ext cx="5510941" cy="4654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24448" y="441767"/>
                <a:ext cx="4481420" cy="1486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𝑳𝒐𝒔𝒔</m:t>
                      </m:r>
                      <m:r>
                        <a:rPr lang="en-US" sz="32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3200" b="1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32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448" y="441767"/>
                <a:ext cx="4481420" cy="14867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8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human intelligence?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03" y="3198572"/>
            <a:ext cx="2597794" cy="2597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4450" y="1690688"/>
            <a:ext cx="675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make a lot of decisions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4450" y="2060020"/>
            <a:ext cx="675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What to eat for lunch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4450" y="2494479"/>
            <a:ext cx="28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How we make this decision?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4" name="Picture 6" descr="368 Information Overload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6" y="3385583"/>
            <a:ext cx="2311061" cy="24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06671" y="4386020"/>
            <a:ext cx="1487837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Fish Sticks, Baked Fish Sticks, 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36" y="3385583"/>
            <a:ext cx="2924014" cy="18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73519" y="5579390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470183" y="4304404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and Loss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300" t="54401" r="17200" b="15999"/>
          <a:stretch/>
        </p:blipFill>
        <p:spPr>
          <a:xfrm>
            <a:off x="4689347" y="3895344"/>
            <a:ext cx="7150443" cy="256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4926" y="2160560"/>
                <a:ext cx="37507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/>
                  <a:t>Model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6" y="2160560"/>
                <a:ext cx="375077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04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8968" y="4305038"/>
                <a:ext cx="357815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/>
                  <a:t>Loss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b="0" i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40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68" y="4305038"/>
                <a:ext cx="3578159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5963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300" t="24000" r="17200" b="45986"/>
          <a:stretch/>
        </p:blipFill>
        <p:spPr>
          <a:xfrm>
            <a:off x="4507127" y="1027906"/>
            <a:ext cx="7192546" cy="261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841883"/>
          </a:xfrm>
        </p:spPr>
        <p:txBody>
          <a:bodyPr/>
          <a:lstStyle/>
          <a:p>
            <a:r>
              <a:rPr lang="en-US" dirty="0" smtClean="0"/>
              <a:t>Compute Loss for 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956" r="11576" b="2074"/>
          <a:stretch/>
        </p:blipFill>
        <p:spPr>
          <a:xfrm>
            <a:off x="454152" y="1207008"/>
            <a:ext cx="11232002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02" y="307720"/>
            <a:ext cx="10702094" cy="60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800" y="417448"/>
            <a:ext cx="11027214" cy="62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8" y="417448"/>
            <a:ext cx="5288280" cy="6038216"/>
          </a:xfrm>
        </p:spPr>
        <p:txBody>
          <a:bodyPr>
            <a:normAutofit fontScale="40000" lnSpcReduction="20000"/>
          </a:bodyPr>
          <a:lstStyle/>
          <a:p>
            <a:r>
              <a:rPr lang="en-US" b="0" dirty="0" smtClean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smtClean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</a:t>
            </a:r>
            <a:endParaRPr lang="en-US" b="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smtClean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matplotlib.pyplot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smtClean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endParaRPr lang="en-US" b="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x_data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2.0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3.0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y_data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2.0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4.0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6.0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w=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smtClean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#random guess</a:t>
            </a:r>
            <a:endParaRPr lang="en-US" b="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smtClean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forward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smtClean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b="0" dirty="0" smtClean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x*w</a:t>
            </a:r>
          </a:p>
          <a:p>
            <a:r>
              <a:rPr lang="en-US" b="0" dirty="0" err="1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smtClean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loss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 smtClean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 err="1" smtClean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y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=forward(x)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b="0" dirty="0" smtClean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(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-y)*(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-y)</a:t>
            </a:r>
          </a:p>
          <a:p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w_list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=[]</a:t>
            </a:r>
          </a:p>
          <a:p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mse_list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=[]</a:t>
            </a:r>
          </a:p>
          <a:p>
            <a:r>
              <a:rPr lang="en-US" b="0" dirty="0" smtClean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w </a:t>
            </a:r>
            <a:r>
              <a:rPr lang="en-US" b="0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np.arange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0.0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4.1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b="0" dirty="0" smtClean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smtClean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"w="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w)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l_sum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endParaRPr lang="en-US" b="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b="0" dirty="0" smtClean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x_val,y_val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dirty="0" smtClean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zip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x_data,y_data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y_pred_val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=forward(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x_val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l=loss(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x_val,y_val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l_sum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l_sum+l</a:t>
            </a:r>
            <a:endParaRPr lang="en-US" b="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dirty="0" smtClean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smtClean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"\t"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x_val,y_val,y_pred_val,l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b="0" dirty="0" smtClean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smtClean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"MSE="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l_sum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w_list.append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(w)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mse_list.append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l_sum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b="0" dirty="0" smtClean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13576" y="417448"/>
            <a:ext cx="4940808" cy="580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plt.plot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w_list,mse_list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plt.ylabel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smtClean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"loss"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plt.xlabel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smtClean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"w"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3317683"/>
            <a:ext cx="4979534" cy="3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human intelligence?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03" y="3198572"/>
            <a:ext cx="2597794" cy="2597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4450" y="1690688"/>
            <a:ext cx="675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make a lot of decisions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4450" y="2060020"/>
            <a:ext cx="675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to dress?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4" name="Picture 6" descr="368 Information Overload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6" y="3385583"/>
            <a:ext cx="2311061" cy="24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06671" y="4386020"/>
            <a:ext cx="1487837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73519" y="5579390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470183" y="4304404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ew Winter Collection Un-stitched - Plain Wash And Wear Fabric Suit For Men  | Shalwar Kameez: Buy Online at Best Prices in Pakistan | Daraz.p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2" t="13869" r="7084" b="17683"/>
          <a:stretch/>
        </p:blipFill>
        <p:spPr bwMode="auto">
          <a:xfrm>
            <a:off x="9438468" y="2796189"/>
            <a:ext cx="1100380" cy="27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human intelligence?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03" y="3198572"/>
            <a:ext cx="2597794" cy="2597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4450" y="2060020"/>
            <a:ext cx="675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in this picture?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06671" y="4386020"/>
            <a:ext cx="1487837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73519" y="5579390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470183" y="4304404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Front view of British shorthair cat, 7 months old, sitting.  Domestic Cat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5" y="3625650"/>
            <a:ext cx="2088424" cy="17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335" y="5508393"/>
            <a:ext cx="1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information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73519" y="3990109"/>
            <a:ext cx="111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CAT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/>
      <p:bldP spid="11" grpId="0" animBg="1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human intelligence?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03" y="3198572"/>
            <a:ext cx="2597794" cy="2597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4450" y="2060020"/>
            <a:ext cx="675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be the grade if I study 4 hours daily?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06671" y="4386020"/>
            <a:ext cx="1487837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73519" y="5579390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470183" y="4304404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7335" y="5508393"/>
            <a:ext cx="1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73518" y="3990109"/>
            <a:ext cx="2955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Grade points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335" y="4304404"/>
            <a:ext cx="179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Hours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/>
      <p:bldP spid="11" grpId="0" animBg="1"/>
      <p:bldP spid="6" grpId="0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4450" y="2060020"/>
            <a:ext cx="675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to dress?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4" name="Picture 6" descr="368 Information Overload Illustrations &amp; Clip Art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6" y="3385583"/>
            <a:ext cx="2311061" cy="24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06671" y="4386020"/>
            <a:ext cx="1487837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59353" y="5540365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8763441" y="4290076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ew Winter Collection Un-stitched - Plain Wash And Wear Fabric Suit For Men  | Shalwar Kameez: Buy Online at Best Prices in Pakistan | Daraz.p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2" t="13869" r="7084" b="17683"/>
          <a:stretch/>
        </p:blipFill>
        <p:spPr bwMode="auto">
          <a:xfrm>
            <a:off x="10143641" y="2648629"/>
            <a:ext cx="1100380" cy="27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0312" y="1565329"/>
            <a:ext cx="37195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the same thing that answers</a:t>
            </a:r>
            <a:endParaRPr lang="en-US" dirty="0"/>
          </a:p>
        </p:txBody>
      </p:sp>
      <p:pic>
        <p:nvPicPr>
          <p:cNvPr id="14" name="Picture 2" descr="The easiest way to build an API for your Machine Learning model | by  Farisology | 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2" y="3343699"/>
            <a:ext cx="4150392" cy="28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22549" y="2429352"/>
            <a:ext cx="41380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decisions are made by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4450" y="2060020"/>
            <a:ext cx="675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in this picture?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06671" y="4386020"/>
            <a:ext cx="1487837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763441" y="4290076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0312" y="1565329"/>
            <a:ext cx="37195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the same thing that answers</a:t>
            </a:r>
            <a:endParaRPr lang="en-US" dirty="0"/>
          </a:p>
        </p:txBody>
      </p:sp>
      <p:pic>
        <p:nvPicPr>
          <p:cNvPr id="14" name="Picture 2" descr="The easiest way to build an API for your Machine Learning model | by  Farisology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2" y="3343699"/>
            <a:ext cx="4150392" cy="28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22549" y="2429352"/>
            <a:ext cx="41380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decisions are made by machine</a:t>
            </a:r>
            <a:endParaRPr lang="en-US" dirty="0"/>
          </a:p>
        </p:txBody>
      </p:sp>
      <p:pic>
        <p:nvPicPr>
          <p:cNvPr id="12" name="Picture 4" descr="Front view of British shorthair cat, 7 months old, sitting.  Domestic Cat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5" y="3625650"/>
            <a:ext cx="2088424" cy="17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7335" y="5508393"/>
            <a:ext cx="1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information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41210" y="5190898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41210" y="4038786"/>
            <a:ext cx="111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CAT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1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4450" y="2060020"/>
            <a:ext cx="675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number?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06671" y="4386020"/>
            <a:ext cx="2342498" cy="46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763441" y="4290076"/>
            <a:ext cx="1348353" cy="32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0312" y="1565329"/>
            <a:ext cx="37195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the same thing that answers</a:t>
            </a:r>
            <a:endParaRPr lang="en-US" dirty="0"/>
          </a:p>
        </p:txBody>
      </p:sp>
      <p:pic>
        <p:nvPicPr>
          <p:cNvPr id="14" name="Picture 2" descr="The easiest way to build an API for your Machine Learning model | by  Farisology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7965" r="28451" b="9096"/>
          <a:stretch/>
        </p:blipFill>
        <p:spPr bwMode="auto">
          <a:xfrm>
            <a:off x="5615817" y="2803027"/>
            <a:ext cx="2774196" cy="36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22549" y="2429352"/>
            <a:ext cx="41380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decisions are made by machine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7335" y="5508393"/>
            <a:ext cx="1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information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41210" y="5190898"/>
            <a:ext cx="172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41210" y="4038786"/>
            <a:ext cx="111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8" name="Picture 2" descr="Plot of a Subset of Images From the MNIST Datase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2" t="66321" r="39671" b="10527"/>
          <a:stretch/>
        </p:blipFill>
        <p:spPr bwMode="auto">
          <a:xfrm>
            <a:off x="629149" y="3612631"/>
            <a:ext cx="1735811" cy="17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1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827</Words>
  <Application>Microsoft Office PowerPoint</Application>
  <PresentationFormat>Widescreen</PresentationFormat>
  <Paragraphs>331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Goals</vt:lpstr>
      <vt:lpstr>What is ML?</vt:lpstr>
      <vt:lpstr>What is human intelligence?</vt:lpstr>
      <vt:lpstr>What is human intelligence?</vt:lpstr>
      <vt:lpstr>What is human intelligence?</vt:lpstr>
      <vt:lpstr>What is human intelligence?</vt:lpstr>
      <vt:lpstr>Machine Learning </vt:lpstr>
      <vt:lpstr>Machine Learning </vt:lpstr>
      <vt:lpstr>Machine Learning </vt:lpstr>
      <vt:lpstr>Machine Learning </vt:lpstr>
      <vt:lpstr>Machine Learning </vt:lpstr>
      <vt:lpstr>Machine Learning </vt:lpstr>
      <vt:lpstr>Machine Learning </vt:lpstr>
      <vt:lpstr>Machine Learning </vt:lpstr>
      <vt:lpstr>What is Deep Learning?</vt:lpstr>
      <vt:lpstr>Why deep learning?</vt:lpstr>
      <vt:lpstr>Why we care as developers</vt:lpstr>
      <vt:lpstr>Good News!</vt:lpstr>
      <vt:lpstr>Frame works </vt:lpstr>
      <vt:lpstr>Let’s start it </vt:lpstr>
      <vt:lpstr>Model Design</vt:lpstr>
      <vt:lpstr>PowerPoint Presentation</vt:lpstr>
      <vt:lpstr>Training Loss (Error)</vt:lpstr>
      <vt:lpstr>Training Loss (Error)</vt:lpstr>
      <vt:lpstr>Training Loss (Error)</vt:lpstr>
      <vt:lpstr>Training Loss (Error)</vt:lpstr>
      <vt:lpstr>Training Loss (Error)</vt:lpstr>
      <vt:lpstr>Training Loss (Error)</vt:lpstr>
      <vt:lpstr>Loss Graph</vt:lpstr>
      <vt:lpstr>Model and Loss</vt:lpstr>
      <vt:lpstr>Compute Loss for 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Haier</dc:creator>
  <cp:lastModifiedBy>Haier</cp:lastModifiedBy>
  <cp:revision>85</cp:revision>
  <dcterms:created xsi:type="dcterms:W3CDTF">2022-12-24T08:37:12Z</dcterms:created>
  <dcterms:modified xsi:type="dcterms:W3CDTF">2022-12-26T09:41:15Z</dcterms:modified>
</cp:coreProperties>
</file>