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 id="294"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9" autoAdjust="0"/>
    <p:restoredTop sz="94660"/>
  </p:normalViewPr>
  <p:slideViewPr>
    <p:cSldViewPr snapToGrid="0">
      <p:cViewPr>
        <p:scale>
          <a:sx n="64" d="100"/>
          <a:sy n="64" d="100"/>
        </p:scale>
        <p:origin x="75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BE8C9D-D2A5-4569-82D1-6ACA8D19280E}"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3719388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BE8C9D-D2A5-4569-82D1-6ACA8D19280E}"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3325392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BE8C9D-D2A5-4569-82D1-6ACA8D19280E}"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2205840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BE8C9D-D2A5-4569-82D1-6ACA8D19280E}"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3038572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BE8C9D-D2A5-4569-82D1-6ACA8D19280E}"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1586305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BE8C9D-D2A5-4569-82D1-6ACA8D19280E}"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1474207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BE8C9D-D2A5-4569-82D1-6ACA8D19280E}" type="datetimeFigureOut">
              <a:rPr lang="en-US" smtClean="0"/>
              <a:t>12/18/2022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3593356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BE8C9D-D2A5-4569-82D1-6ACA8D19280E}" type="datetimeFigureOut">
              <a:rPr lang="en-US" smtClean="0"/>
              <a:t>12/18/2022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3031137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BE8C9D-D2A5-4569-82D1-6ACA8D19280E}" type="datetimeFigureOut">
              <a:rPr lang="en-US" smtClean="0"/>
              <a:t>12/18/2022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139888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BE8C9D-D2A5-4569-82D1-6ACA8D19280E}"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793076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BE8C9D-D2A5-4569-82D1-6ACA8D19280E}"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4B9564-F392-4B8F-956D-112E8B042D8A}" type="slidenum">
              <a:rPr lang="en-US" smtClean="0"/>
              <a:t>‹#›</a:t>
            </a:fld>
            <a:endParaRPr lang="en-US"/>
          </a:p>
        </p:txBody>
      </p:sp>
    </p:spTree>
    <p:extLst>
      <p:ext uri="{BB962C8B-B14F-4D97-AF65-F5344CB8AC3E}">
        <p14:creationId xmlns:p14="http://schemas.microsoft.com/office/powerpoint/2010/main" val="1243602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BE8C9D-D2A5-4569-82D1-6ACA8D19280E}" type="datetimeFigureOut">
              <a:rPr lang="en-US" smtClean="0"/>
              <a:t>12/18/2022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4B9564-F392-4B8F-956D-112E8B042D8A}" type="slidenum">
              <a:rPr lang="en-US" smtClean="0"/>
              <a:t>‹#›</a:t>
            </a:fld>
            <a:endParaRPr lang="en-US"/>
          </a:p>
        </p:txBody>
      </p:sp>
    </p:spTree>
    <p:extLst>
      <p:ext uri="{BB962C8B-B14F-4D97-AF65-F5344CB8AC3E}">
        <p14:creationId xmlns:p14="http://schemas.microsoft.com/office/powerpoint/2010/main" val="16610270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Knowledge Representation and Reasoning:</a:t>
            </a:r>
            <a:br>
              <a:rPr lang="en-US" dirty="0" smtClean="0"/>
            </a:br>
            <a:r>
              <a:rPr lang="en-US" dirty="0" smtClean="0"/>
              <a:t>Propositional and Predicate Logic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596057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3613"/>
          </a:xfrm>
        </p:spPr>
        <p:txBody>
          <a:bodyPr/>
          <a:lstStyle/>
          <a:p>
            <a:r>
              <a:rPr lang="en-US" dirty="0" smtClean="0"/>
              <a:t>AI knowledge cycle</a:t>
            </a:r>
            <a:endParaRPr lang="en-US" dirty="0"/>
          </a:p>
        </p:txBody>
      </p:sp>
      <p:sp>
        <p:nvSpPr>
          <p:cNvPr id="3" name="Content Placeholder 2"/>
          <p:cNvSpPr>
            <a:spLocks noGrp="1"/>
          </p:cNvSpPr>
          <p:nvPr>
            <p:ph idx="1"/>
          </p:nvPr>
        </p:nvSpPr>
        <p:spPr>
          <a:xfrm>
            <a:off x="838200" y="1539875"/>
            <a:ext cx="10515600" cy="4351338"/>
          </a:xfrm>
        </p:spPr>
        <p:txBody>
          <a:bodyPr>
            <a:normAutofit/>
          </a:bodyPr>
          <a:lstStyle/>
          <a:p>
            <a:r>
              <a:rPr lang="en-US" dirty="0" smtClean="0"/>
              <a:t>An Artificial intelligence system has the following components for displaying intelligent behavior:</a:t>
            </a:r>
          </a:p>
          <a:p>
            <a:pPr lvl="1"/>
            <a:r>
              <a:rPr lang="en-US" dirty="0" smtClean="0"/>
              <a:t>Perception, Learning, Knowledge Representation and Reasoning, Planning</a:t>
            </a:r>
            <a:r>
              <a:rPr lang="en-US" dirty="0"/>
              <a:t> </a:t>
            </a:r>
            <a:r>
              <a:rPr lang="en-US" dirty="0" smtClean="0"/>
              <a:t>and Execution</a:t>
            </a:r>
          </a:p>
          <a:p>
            <a:endParaRPr lang="en-US" dirty="0"/>
          </a:p>
        </p:txBody>
      </p:sp>
      <p:pic>
        <p:nvPicPr>
          <p:cNvPr id="3074" name="Picture 2" descr="Knowledge Representation in Artificial intellig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7180" y="2986089"/>
            <a:ext cx="4467482" cy="272516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68325" y="3135313"/>
            <a:ext cx="7676265" cy="3416320"/>
          </a:xfrm>
          <a:prstGeom prst="rect">
            <a:avLst/>
          </a:prstGeom>
          <a:noFill/>
        </p:spPr>
        <p:txBody>
          <a:bodyPr wrap="square" rtlCol="0">
            <a:spAutoFit/>
          </a:bodyPr>
          <a:lstStyle/>
          <a:p>
            <a:r>
              <a:rPr lang="en-US" b="1" dirty="0" smtClean="0"/>
              <a:t>The diagram is showing how an AI system can interact with the real world and what components help it to show intelligence. </a:t>
            </a:r>
            <a:r>
              <a:rPr lang="en-US" dirty="0" smtClean="0"/>
              <a:t>AI system has </a:t>
            </a:r>
          </a:p>
          <a:p>
            <a:pPr marL="742950" lvl="1" indent="-285750">
              <a:buFont typeface="Arial" panose="020B0604020202020204" pitchFamily="34" charset="0"/>
              <a:buChar char="•"/>
            </a:pPr>
            <a:r>
              <a:rPr lang="en-US" b="1" dirty="0" smtClean="0">
                <a:solidFill>
                  <a:srgbClr val="FF0000"/>
                </a:solidFill>
              </a:rPr>
              <a:t>Perception</a:t>
            </a:r>
            <a:r>
              <a:rPr lang="en-US" dirty="0" smtClean="0"/>
              <a:t> component by which </a:t>
            </a:r>
            <a:r>
              <a:rPr lang="en-US" dirty="0" smtClean="0">
                <a:solidFill>
                  <a:srgbClr val="FF0000"/>
                </a:solidFill>
              </a:rPr>
              <a:t>it retrieves information from its environment</a:t>
            </a:r>
            <a:r>
              <a:rPr lang="en-US" dirty="0" smtClean="0"/>
              <a:t>. It can be </a:t>
            </a:r>
            <a:r>
              <a:rPr lang="en-US" dirty="0" smtClean="0">
                <a:solidFill>
                  <a:srgbClr val="FF0000"/>
                </a:solidFill>
              </a:rPr>
              <a:t>visual, audio or another form of sensory input</a:t>
            </a:r>
            <a:r>
              <a:rPr lang="en-US" dirty="0" smtClean="0"/>
              <a:t>. </a:t>
            </a:r>
          </a:p>
          <a:p>
            <a:pPr marL="742950" lvl="1" indent="-285750">
              <a:buFont typeface="Arial" panose="020B0604020202020204" pitchFamily="34" charset="0"/>
              <a:buChar char="•"/>
            </a:pPr>
            <a:r>
              <a:rPr lang="en-US" dirty="0" smtClean="0"/>
              <a:t>The learning component is responsible for learning from data captured by Perception comportment. </a:t>
            </a:r>
          </a:p>
          <a:p>
            <a:pPr marL="742950" lvl="1" indent="-285750">
              <a:buFont typeface="Arial" panose="020B0604020202020204" pitchFamily="34" charset="0"/>
              <a:buChar char="•"/>
            </a:pPr>
            <a:r>
              <a:rPr lang="en-US" dirty="0" smtClean="0"/>
              <a:t>In the complete cycle, the main components are knowledge representation and Reasoning. These two components are involved in showing the intelligence in machine-like humans. These two components are independent with each other but also coupled together. The planning and execution depend on analysis of Knowledge representation and reasoning.</a:t>
            </a:r>
            <a:endParaRPr lang="en-US" dirty="0"/>
          </a:p>
        </p:txBody>
      </p:sp>
    </p:spTree>
    <p:extLst>
      <p:ext uri="{BB962C8B-B14F-4D97-AF65-F5344CB8AC3E}">
        <p14:creationId xmlns:p14="http://schemas.microsoft.com/office/powerpoint/2010/main" val="34365647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Approaches to knowledge representation</a:t>
            </a:r>
            <a:endParaRPr lang="en-US" dirty="0"/>
          </a:p>
        </p:txBody>
      </p:sp>
      <p:sp>
        <p:nvSpPr>
          <p:cNvPr id="3" name="Content Placeholder 2"/>
          <p:cNvSpPr>
            <a:spLocks noGrp="1"/>
          </p:cNvSpPr>
          <p:nvPr>
            <p:ph idx="1"/>
          </p:nvPr>
        </p:nvSpPr>
        <p:spPr/>
        <p:txBody>
          <a:bodyPr>
            <a:normAutofit/>
          </a:bodyPr>
          <a:lstStyle/>
          <a:p>
            <a:r>
              <a:rPr lang="en-US" dirty="0" smtClean="0"/>
              <a:t>There are mainly four approaches to knowledge representation, which are given below:</a:t>
            </a:r>
          </a:p>
          <a:p>
            <a:r>
              <a:rPr lang="en-US" dirty="0" smtClean="0"/>
              <a:t>1. Simple relational knowledge:</a:t>
            </a:r>
          </a:p>
          <a:p>
            <a:pPr lvl="1"/>
            <a:r>
              <a:rPr lang="en-US" dirty="0" smtClean="0"/>
              <a:t>It is the simplest way of storing facts which uses the relational method, and each fact about a set of the object is set out systematically in columns.</a:t>
            </a:r>
          </a:p>
          <a:p>
            <a:pPr lvl="1"/>
            <a:r>
              <a:rPr lang="en-US" dirty="0" smtClean="0"/>
              <a:t>This approach of knowledge representation is famous in database systems where the relationship between different entities is represented.</a:t>
            </a:r>
          </a:p>
          <a:p>
            <a:pPr lvl="1"/>
            <a:r>
              <a:rPr lang="en-US" dirty="0" smtClean="0"/>
              <a:t>This approach has little opportunity for inference.</a:t>
            </a:r>
            <a:endParaRPr lang="en-US" dirty="0"/>
          </a:p>
        </p:txBody>
      </p:sp>
      <p:sp>
        <p:nvSpPr>
          <p:cNvPr id="4" name="Oval Callout 3"/>
          <p:cNvSpPr/>
          <p:nvPr/>
        </p:nvSpPr>
        <p:spPr>
          <a:xfrm>
            <a:off x="9893508" y="4482059"/>
            <a:ext cx="2158583" cy="1829841"/>
          </a:xfrm>
          <a:prstGeom prst="wedgeEllipseCallout">
            <a:avLst>
              <a:gd name="adj1" fmla="val -189514"/>
              <a:gd name="adj2" fmla="val -244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 conclusion reached on the basis of evidence and reasoning.</a:t>
            </a:r>
          </a:p>
        </p:txBody>
      </p:sp>
    </p:spTree>
    <p:extLst>
      <p:ext uri="{BB962C8B-B14F-4D97-AF65-F5344CB8AC3E}">
        <p14:creationId xmlns:p14="http://schemas.microsoft.com/office/powerpoint/2010/main" val="766822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Inheritable knowledge: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the inheritable knowledge approach, all data must be stored into a hierarchy of classes.</a:t>
            </a:r>
          </a:p>
          <a:p>
            <a:r>
              <a:rPr lang="en-US" dirty="0" smtClean="0"/>
              <a:t>All classes should be arranged in a generalized form or a hierarchal manner.</a:t>
            </a:r>
          </a:p>
          <a:p>
            <a:r>
              <a:rPr lang="en-US" dirty="0" smtClean="0"/>
              <a:t>In this approach, we apply inheritance property.</a:t>
            </a:r>
          </a:p>
          <a:p>
            <a:r>
              <a:rPr lang="en-US" dirty="0" smtClean="0"/>
              <a:t>Elements inherit values from other members of a class.</a:t>
            </a:r>
          </a:p>
          <a:p>
            <a:r>
              <a:rPr lang="en-US" dirty="0" smtClean="0"/>
              <a:t>This approach contains inheritable knowledge which shows a relation between instance and class, and it is called instance relation.</a:t>
            </a:r>
          </a:p>
          <a:p>
            <a:r>
              <a:rPr lang="en-US" dirty="0" smtClean="0"/>
              <a:t>Every individual frame can represent the collection of attributes and its value.</a:t>
            </a:r>
          </a:p>
          <a:p>
            <a:r>
              <a:rPr lang="en-US" dirty="0" smtClean="0"/>
              <a:t>In this approach, objects and values are represented in Boxed nodes.</a:t>
            </a:r>
          </a:p>
          <a:p>
            <a:r>
              <a:rPr lang="en-US" dirty="0" smtClean="0"/>
              <a:t>We use Arrows which point from objects to their values.</a:t>
            </a:r>
            <a:endParaRPr lang="en-US" dirty="0"/>
          </a:p>
        </p:txBody>
      </p:sp>
    </p:spTree>
    <p:extLst>
      <p:ext uri="{BB962C8B-B14F-4D97-AF65-F5344CB8AC3E}">
        <p14:creationId xmlns:p14="http://schemas.microsoft.com/office/powerpoint/2010/main" val="23867347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9000"/>
          </a:xfrm>
        </p:spPr>
        <p:txBody>
          <a:bodyPr/>
          <a:lstStyle/>
          <a:p>
            <a:r>
              <a:rPr lang="en-US" dirty="0" smtClean="0"/>
              <a:t>3. Inferential knowledge</a:t>
            </a:r>
            <a:endParaRPr lang="en-US" dirty="0"/>
          </a:p>
        </p:txBody>
      </p:sp>
      <p:sp>
        <p:nvSpPr>
          <p:cNvPr id="3" name="Content Placeholder 2"/>
          <p:cNvSpPr>
            <a:spLocks noGrp="1"/>
          </p:cNvSpPr>
          <p:nvPr>
            <p:ph idx="1"/>
          </p:nvPr>
        </p:nvSpPr>
        <p:spPr/>
        <p:txBody>
          <a:bodyPr>
            <a:normAutofit/>
          </a:bodyPr>
          <a:lstStyle/>
          <a:p>
            <a:r>
              <a:rPr lang="en-US" dirty="0" smtClean="0"/>
              <a:t>Inferential knowledge approach represents knowledge in the form of formal logics.</a:t>
            </a:r>
          </a:p>
          <a:p>
            <a:r>
              <a:rPr lang="en-US" dirty="0" smtClean="0"/>
              <a:t>This approach can be used to derive more facts.</a:t>
            </a:r>
          </a:p>
          <a:p>
            <a:r>
              <a:rPr lang="en-US" dirty="0" smtClean="0"/>
              <a:t>It guaranteed correctness.</a:t>
            </a:r>
          </a:p>
          <a:p>
            <a:pPr lvl="1"/>
            <a:r>
              <a:rPr lang="en-US" dirty="0" smtClean="0"/>
              <a:t>Example: Let's suppose there are two statements:</a:t>
            </a:r>
          </a:p>
          <a:p>
            <a:pPr lvl="1"/>
            <a:r>
              <a:rPr lang="en-US" dirty="0" smtClean="0"/>
              <a:t>1. Marcus is a man</a:t>
            </a:r>
          </a:p>
          <a:p>
            <a:pPr lvl="1"/>
            <a:r>
              <a:rPr lang="en-US" dirty="0" smtClean="0"/>
              <a:t>2. All men are mortal</a:t>
            </a:r>
          </a:p>
          <a:p>
            <a:pPr lvl="1"/>
            <a:r>
              <a:rPr lang="en-US" dirty="0" smtClean="0"/>
              <a:t>Then it can represent as;</a:t>
            </a:r>
          </a:p>
          <a:p>
            <a:pPr lvl="1"/>
            <a:r>
              <a:rPr lang="en-US" dirty="0" smtClean="0"/>
              <a:t>man(Marcus)</a:t>
            </a:r>
          </a:p>
          <a:p>
            <a:pPr lvl="1"/>
            <a:r>
              <a:rPr lang="en-US" dirty="0" smtClean="0"/>
              <a:t>∀x = man (x) ----------&gt; mortal (x)s</a:t>
            </a:r>
            <a:endParaRPr lang="en-US" dirty="0"/>
          </a:p>
        </p:txBody>
      </p:sp>
    </p:spTree>
    <p:extLst>
      <p:ext uri="{BB962C8B-B14F-4D97-AF65-F5344CB8AC3E}">
        <p14:creationId xmlns:p14="http://schemas.microsoft.com/office/powerpoint/2010/main" val="12998878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83990"/>
          </a:xfrm>
        </p:spPr>
        <p:txBody>
          <a:bodyPr/>
          <a:lstStyle/>
          <a:p>
            <a:r>
              <a:rPr lang="en-US" dirty="0" smtClean="0"/>
              <a:t>4. Procedural knowledge</a:t>
            </a:r>
            <a:endParaRPr lang="en-US" dirty="0"/>
          </a:p>
        </p:txBody>
      </p:sp>
      <p:sp>
        <p:nvSpPr>
          <p:cNvPr id="3" name="Content Placeholder 2"/>
          <p:cNvSpPr>
            <a:spLocks noGrp="1"/>
          </p:cNvSpPr>
          <p:nvPr>
            <p:ph idx="1"/>
          </p:nvPr>
        </p:nvSpPr>
        <p:spPr/>
        <p:txBody>
          <a:bodyPr>
            <a:normAutofit/>
          </a:bodyPr>
          <a:lstStyle/>
          <a:p>
            <a:r>
              <a:rPr lang="en-US" dirty="0" smtClean="0"/>
              <a:t>Procedural knowledge approach uses small programs and codes which describes how to do specific things, and how to proceed.</a:t>
            </a:r>
          </a:p>
          <a:p>
            <a:r>
              <a:rPr lang="en-US" dirty="0" smtClean="0"/>
              <a:t>In this approach, one important rule is used which is </a:t>
            </a:r>
            <a:r>
              <a:rPr lang="en-US" b="1" dirty="0" smtClean="0"/>
              <a:t>If-Then rule</a:t>
            </a:r>
            <a:r>
              <a:rPr lang="en-US" dirty="0" smtClean="0"/>
              <a:t>.</a:t>
            </a:r>
          </a:p>
          <a:p>
            <a:r>
              <a:rPr lang="en-US" dirty="0" smtClean="0"/>
              <a:t>In this knowledge, we can use various coding languages such as LISP language and Prolog language.</a:t>
            </a:r>
          </a:p>
          <a:p>
            <a:r>
              <a:rPr lang="en-US" dirty="0" smtClean="0"/>
              <a:t>We can easily represent heuristic or domain-specific knowledge using this approach.</a:t>
            </a:r>
          </a:p>
          <a:p>
            <a:r>
              <a:rPr lang="en-US" dirty="0" smtClean="0"/>
              <a:t>But it is not necessary that we can represent all cases in this approach.</a:t>
            </a:r>
            <a:endParaRPr lang="en-US" dirty="0"/>
          </a:p>
        </p:txBody>
      </p:sp>
    </p:spTree>
    <p:extLst>
      <p:ext uri="{BB962C8B-B14F-4D97-AF65-F5344CB8AC3E}">
        <p14:creationId xmlns:p14="http://schemas.microsoft.com/office/powerpoint/2010/main" val="42225559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577" y="119921"/>
            <a:ext cx="10709223" cy="1705704"/>
          </a:xfrm>
        </p:spPr>
        <p:txBody>
          <a:bodyPr>
            <a:normAutofit fontScale="90000"/>
          </a:bodyPr>
          <a:lstStyle/>
          <a:p>
            <a:r>
              <a:rPr lang="en-US" dirty="0" smtClean="0"/>
              <a:t>Requirements for knowledge Representation system</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A good knowledge representation system must possess the following properties.</a:t>
            </a:r>
          </a:p>
          <a:p>
            <a:pPr lvl="1"/>
            <a:r>
              <a:rPr lang="en-US" dirty="0" smtClean="0"/>
              <a:t>1. Representational Accuracy:</a:t>
            </a:r>
          </a:p>
          <a:p>
            <a:pPr marL="457200" lvl="1" indent="0">
              <a:buNone/>
            </a:pPr>
            <a:r>
              <a:rPr lang="en-US" dirty="0"/>
              <a:t>	</a:t>
            </a:r>
            <a:r>
              <a:rPr lang="en-US" dirty="0" smtClean="0"/>
              <a:t>system should have the ability to represent all kind of required knowledge.</a:t>
            </a:r>
          </a:p>
          <a:p>
            <a:pPr lvl="1"/>
            <a:r>
              <a:rPr lang="en-US" dirty="0" smtClean="0"/>
              <a:t>2. Inferential Adequacy:</a:t>
            </a:r>
          </a:p>
          <a:p>
            <a:pPr marL="914400" lvl="2" indent="0">
              <a:buNone/>
            </a:pPr>
            <a:r>
              <a:rPr lang="en-US" dirty="0" smtClean="0"/>
              <a:t>system should have ability to manipulate the representational structures to produce new knowledge corresponding to existing structure.</a:t>
            </a:r>
          </a:p>
          <a:p>
            <a:pPr lvl="1"/>
            <a:r>
              <a:rPr lang="en-US" dirty="0" smtClean="0"/>
              <a:t>3. Inferential Efficiency:</a:t>
            </a:r>
          </a:p>
          <a:p>
            <a:pPr marL="914400" lvl="2" indent="0">
              <a:buNone/>
            </a:pPr>
            <a:r>
              <a:rPr lang="en-US" dirty="0" smtClean="0"/>
              <a:t>The ability to direct the inferential knowledge mechanism into the most productive directions by storing appropriate guides.</a:t>
            </a:r>
          </a:p>
          <a:p>
            <a:pPr lvl="1"/>
            <a:r>
              <a:rPr lang="en-US" dirty="0" smtClean="0"/>
              <a:t>4. </a:t>
            </a:r>
            <a:r>
              <a:rPr lang="en-US" dirty="0" err="1" smtClean="0"/>
              <a:t>Acquisitional</a:t>
            </a:r>
            <a:r>
              <a:rPr lang="en-US" dirty="0" smtClean="0"/>
              <a:t> efficiency:</a:t>
            </a:r>
          </a:p>
          <a:p>
            <a:pPr marL="914400" lvl="2" indent="0">
              <a:buNone/>
            </a:pPr>
            <a:r>
              <a:rPr lang="en-US" dirty="0" smtClean="0"/>
              <a:t>The ability to acquire the new knowledge easily using automatic methods.</a:t>
            </a:r>
            <a:endParaRPr lang="en-US" dirty="0"/>
          </a:p>
        </p:txBody>
      </p:sp>
    </p:spTree>
    <p:extLst>
      <p:ext uri="{BB962C8B-B14F-4D97-AF65-F5344CB8AC3E}">
        <p14:creationId xmlns:p14="http://schemas.microsoft.com/office/powerpoint/2010/main" val="10968852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Techniques of knowledge representation"/>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42227" y="370706"/>
            <a:ext cx="9000773" cy="5955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08670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13970"/>
          </a:xfrm>
        </p:spPr>
        <p:txBody>
          <a:bodyPr/>
          <a:lstStyle/>
          <a:p>
            <a:r>
              <a:rPr lang="en-US" dirty="0" smtClean="0"/>
              <a:t>1. Logical Representation</a:t>
            </a:r>
            <a:endParaRPr lang="en-US" dirty="0"/>
          </a:p>
        </p:txBody>
      </p:sp>
      <p:sp>
        <p:nvSpPr>
          <p:cNvPr id="3" name="Content Placeholder 2"/>
          <p:cNvSpPr>
            <a:spLocks noGrp="1"/>
          </p:cNvSpPr>
          <p:nvPr>
            <p:ph idx="1"/>
          </p:nvPr>
        </p:nvSpPr>
        <p:spPr>
          <a:xfrm>
            <a:off x="838200" y="1543987"/>
            <a:ext cx="10515600" cy="4632976"/>
          </a:xfrm>
        </p:spPr>
        <p:txBody>
          <a:bodyPr>
            <a:normAutofit fontScale="85000" lnSpcReduction="20000"/>
          </a:bodyPr>
          <a:lstStyle/>
          <a:p>
            <a:r>
              <a:rPr lang="en-US" dirty="0" smtClean="0"/>
              <a:t>Logical representation is a language with some concrete rules which deals with propositions and has no ambiguity in representation.</a:t>
            </a:r>
          </a:p>
          <a:p>
            <a:pPr lvl="1"/>
            <a:r>
              <a:rPr lang="en-US" dirty="0" smtClean="0"/>
              <a:t> Logical representation means drawing a conclusion based on various conditions. This representation lays down some important communication rules. It consists of precisely defined syntax and semantics which supports the sound inference. Each sentence can be translated into logics using syntax and semantics.</a:t>
            </a:r>
          </a:p>
          <a:p>
            <a:pPr lvl="1"/>
            <a:r>
              <a:rPr lang="en-US" dirty="0" smtClean="0"/>
              <a:t>Syntax: Syntaxes are the rules which decide how we can construct legal sentences in the logic.</a:t>
            </a:r>
          </a:p>
          <a:p>
            <a:pPr lvl="2"/>
            <a:r>
              <a:rPr lang="en-US" dirty="0" smtClean="0"/>
              <a:t>It determines which symbol we can use in knowledge representation.</a:t>
            </a:r>
          </a:p>
          <a:p>
            <a:pPr lvl="2"/>
            <a:r>
              <a:rPr lang="en-US" dirty="0" smtClean="0"/>
              <a:t>How to write those symbols.</a:t>
            </a:r>
          </a:p>
          <a:p>
            <a:pPr lvl="1"/>
            <a:r>
              <a:rPr lang="en-US" dirty="0" smtClean="0"/>
              <a:t>Semantics:</a:t>
            </a:r>
          </a:p>
          <a:p>
            <a:pPr lvl="2"/>
            <a:r>
              <a:rPr lang="en-US" dirty="0" smtClean="0"/>
              <a:t>Semantics are the rules by which we can interpret the sentence in the logic.</a:t>
            </a:r>
          </a:p>
          <a:p>
            <a:pPr lvl="2"/>
            <a:r>
              <a:rPr lang="en-US" dirty="0" smtClean="0"/>
              <a:t>Semantic also involves assigning a meaning to each sentence.</a:t>
            </a:r>
          </a:p>
          <a:p>
            <a:r>
              <a:rPr lang="en-US" dirty="0" smtClean="0"/>
              <a:t>Logical representation can be categorized into mainly two logics:</a:t>
            </a:r>
          </a:p>
          <a:p>
            <a:pPr lvl="1"/>
            <a:r>
              <a:rPr lang="en-US" dirty="0" smtClean="0"/>
              <a:t>Propositional Logics: representation in terms of T and F</a:t>
            </a:r>
          </a:p>
          <a:p>
            <a:pPr lvl="1"/>
            <a:r>
              <a:rPr lang="en-US" dirty="0" smtClean="0"/>
              <a:t>Predicate logics: In terms of quantifiers like </a:t>
            </a:r>
            <a:r>
              <a:rPr lang="en-US" b="1" dirty="0" smtClean="0"/>
              <a:t>There Exist, For All</a:t>
            </a:r>
            <a:endParaRPr lang="en-US" b="1" dirty="0"/>
          </a:p>
        </p:txBody>
      </p:sp>
    </p:spTree>
    <p:extLst>
      <p:ext uri="{BB962C8B-B14F-4D97-AF65-F5344CB8AC3E}">
        <p14:creationId xmlns:p14="http://schemas.microsoft.com/office/powerpoint/2010/main" val="3019918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Semantic Network Representation</a:t>
            </a:r>
            <a:endParaRPr lang="en-US" dirty="0"/>
          </a:p>
        </p:txBody>
      </p:sp>
      <p:sp>
        <p:nvSpPr>
          <p:cNvPr id="3" name="Content Placeholder 2"/>
          <p:cNvSpPr>
            <a:spLocks noGrp="1"/>
          </p:cNvSpPr>
          <p:nvPr>
            <p:ph idx="1"/>
          </p:nvPr>
        </p:nvSpPr>
        <p:spPr/>
        <p:txBody>
          <a:bodyPr/>
          <a:lstStyle/>
          <a:p>
            <a:r>
              <a:rPr lang="en-US" dirty="0" smtClean="0"/>
              <a:t>Semantic networks are alternative of predicate logic for knowledge representation. </a:t>
            </a:r>
          </a:p>
          <a:p>
            <a:r>
              <a:rPr lang="en-US" dirty="0" smtClean="0"/>
              <a:t>In Semantic networks, we can represent our knowledge in the form of graphical networks. </a:t>
            </a:r>
          </a:p>
          <a:p>
            <a:r>
              <a:rPr lang="en-US" dirty="0" smtClean="0"/>
              <a:t>This network consists of nodes representing objects and arcs which describe the relationship between those objects.</a:t>
            </a:r>
            <a:endParaRPr lang="en-US" dirty="0"/>
          </a:p>
        </p:txBody>
      </p:sp>
      <p:pic>
        <p:nvPicPr>
          <p:cNvPr id="5122" name="Picture 2" descr="Techniques of knowledge represent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97139" y="4452078"/>
            <a:ext cx="4056661" cy="21765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1545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Frame Representation</a:t>
            </a:r>
            <a:endParaRPr lang="en-US" dirty="0"/>
          </a:p>
        </p:txBody>
      </p:sp>
      <p:sp>
        <p:nvSpPr>
          <p:cNvPr id="3" name="Content Placeholder 2"/>
          <p:cNvSpPr>
            <a:spLocks noGrp="1"/>
          </p:cNvSpPr>
          <p:nvPr>
            <p:ph idx="1"/>
          </p:nvPr>
        </p:nvSpPr>
        <p:spPr/>
        <p:txBody>
          <a:bodyPr/>
          <a:lstStyle/>
          <a:p>
            <a:r>
              <a:rPr lang="en-US" dirty="0" smtClean="0"/>
              <a:t>A frame is a record like structure which consists of a collection of attributes and its values to describe an entity in the world. </a:t>
            </a:r>
          </a:p>
          <a:p>
            <a:pPr lvl="1"/>
            <a:r>
              <a:rPr lang="en-US" dirty="0" smtClean="0"/>
              <a:t>Frames are the AI data structure which divides knowledge into substructures by representing stereotypes situations.</a:t>
            </a:r>
          </a:p>
        </p:txBody>
      </p:sp>
      <p:pic>
        <p:nvPicPr>
          <p:cNvPr id="4" name="Picture 3"/>
          <p:cNvPicPr>
            <a:picLocks noChangeAspect="1"/>
          </p:cNvPicPr>
          <p:nvPr/>
        </p:nvPicPr>
        <p:blipFill>
          <a:blip r:embed="rId2"/>
          <a:stretch>
            <a:fillRect/>
          </a:stretch>
        </p:blipFill>
        <p:spPr>
          <a:xfrm>
            <a:off x="838200" y="3496298"/>
            <a:ext cx="6286500" cy="2533650"/>
          </a:xfrm>
          <a:prstGeom prst="rect">
            <a:avLst/>
          </a:prstGeom>
        </p:spPr>
      </p:pic>
    </p:spTree>
    <p:extLst>
      <p:ext uri="{BB962C8B-B14F-4D97-AF65-F5344CB8AC3E}">
        <p14:creationId xmlns:p14="http://schemas.microsoft.com/office/powerpoint/2010/main" val="33374861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a:t>
            </a:r>
            <a:endParaRPr lang="en-US" dirty="0"/>
          </a:p>
        </p:txBody>
      </p:sp>
      <p:sp>
        <p:nvSpPr>
          <p:cNvPr id="3" name="Content Placeholder 2"/>
          <p:cNvSpPr>
            <a:spLocks noGrp="1"/>
          </p:cNvSpPr>
          <p:nvPr>
            <p:ph idx="1"/>
          </p:nvPr>
        </p:nvSpPr>
        <p:spPr/>
        <p:txBody>
          <a:bodyPr/>
          <a:lstStyle/>
          <a:p>
            <a:r>
              <a:rPr lang="en-US" dirty="0" smtClean="0"/>
              <a:t>Humans are best at understanding, reasoning, and interpreting knowledge. </a:t>
            </a:r>
          </a:p>
          <a:p>
            <a:r>
              <a:rPr lang="en-US" dirty="0" smtClean="0"/>
              <a:t>Human knows things, which is knowledge and as per their knowledge they perform various actions in the real world. </a:t>
            </a:r>
          </a:p>
          <a:p>
            <a:r>
              <a:rPr lang="en-US" dirty="0" smtClean="0"/>
              <a:t>But how machines do all these things comes under knowledge representation and reasoning</a:t>
            </a:r>
            <a:endParaRPr lang="en-US" dirty="0"/>
          </a:p>
        </p:txBody>
      </p:sp>
    </p:spTree>
    <p:extLst>
      <p:ext uri="{BB962C8B-B14F-4D97-AF65-F5344CB8AC3E}">
        <p14:creationId xmlns:p14="http://schemas.microsoft.com/office/powerpoint/2010/main" val="26014241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Production Rules</a:t>
            </a:r>
            <a:endParaRPr lang="en-US" dirty="0"/>
          </a:p>
        </p:txBody>
      </p:sp>
      <p:sp>
        <p:nvSpPr>
          <p:cNvPr id="3" name="Content Placeholder 2"/>
          <p:cNvSpPr>
            <a:spLocks noGrp="1"/>
          </p:cNvSpPr>
          <p:nvPr>
            <p:ph idx="1"/>
          </p:nvPr>
        </p:nvSpPr>
        <p:spPr/>
        <p:txBody>
          <a:bodyPr/>
          <a:lstStyle/>
          <a:p>
            <a:r>
              <a:rPr lang="en-US" dirty="0" smtClean="0"/>
              <a:t>Production rules system consist of (condition, action) pairs which mean, "If condition then action". It has mainly three parts:</a:t>
            </a:r>
          </a:p>
          <a:p>
            <a:r>
              <a:rPr lang="en-US" dirty="0" smtClean="0"/>
              <a:t>The set of production rules</a:t>
            </a:r>
          </a:p>
          <a:p>
            <a:r>
              <a:rPr lang="en-US" dirty="0" smtClean="0"/>
              <a:t>Working Memory</a:t>
            </a:r>
          </a:p>
          <a:p>
            <a:r>
              <a:rPr lang="en-US" dirty="0" smtClean="0"/>
              <a:t>The recognize-act-cycle</a:t>
            </a:r>
            <a:endParaRPr lang="en-US" dirty="0"/>
          </a:p>
        </p:txBody>
      </p:sp>
      <p:sp>
        <p:nvSpPr>
          <p:cNvPr id="4" name="TextBox 3"/>
          <p:cNvSpPr txBox="1"/>
          <p:nvPr/>
        </p:nvSpPr>
        <p:spPr>
          <a:xfrm>
            <a:off x="5186598" y="2773180"/>
            <a:ext cx="6895476" cy="3970318"/>
          </a:xfrm>
          <a:prstGeom prst="rect">
            <a:avLst/>
          </a:prstGeom>
          <a:solidFill>
            <a:schemeClr val="accent1">
              <a:lumMod val="60000"/>
              <a:lumOff val="40000"/>
            </a:schemeClr>
          </a:solidFill>
        </p:spPr>
        <p:txBody>
          <a:bodyPr wrap="square" rtlCol="0">
            <a:spAutoFit/>
          </a:bodyPr>
          <a:lstStyle/>
          <a:p>
            <a:r>
              <a:rPr lang="en-US" smtClean="0"/>
              <a:t>In production rules agent checks for the condition and if the condition exists then production rule fires and corresponding action is carried out. The condition part of the rule determines which rule may be applied to a problem. And the action part carries out the associated problem-solving steps. This complete process is called a recognize-act cycle.</a:t>
            </a:r>
          </a:p>
          <a:p>
            <a:endParaRPr lang="en-US" smtClean="0"/>
          </a:p>
          <a:p>
            <a:r>
              <a:rPr lang="en-US" smtClean="0"/>
              <a:t>The working memory contains the description of the current state of problems-solving and rule can write knowledge to the working memory. This knowledge match and may fire other rules.</a:t>
            </a:r>
          </a:p>
          <a:p>
            <a:endParaRPr lang="en-US" smtClean="0"/>
          </a:p>
          <a:p>
            <a:r>
              <a:rPr lang="en-US" smtClean="0"/>
              <a:t>If there is a new situation (state) generates, then multiple production rules will be fired together, this is called conflict set. In this situation, the agent needs to select a rule from these sets, and it is called a conflict resolution.</a:t>
            </a:r>
            <a:endParaRPr lang="en-US" dirty="0"/>
          </a:p>
        </p:txBody>
      </p:sp>
    </p:spTree>
    <p:extLst>
      <p:ext uri="{BB962C8B-B14F-4D97-AF65-F5344CB8AC3E}">
        <p14:creationId xmlns:p14="http://schemas.microsoft.com/office/powerpoint/2010/main" val="17706071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Propositional logic</a:t>
            </a:r>
            <a:endParaRPr lang="en-US" dirty="0"/>
          </a:p>
        </p:txBody>
      </p:sp>
      <p:sp>
        <p:nvSpPr>
          <p:cNvPr id="3" name="Content Placeholder 2"/>
          <p:cNvSpPr>
            <a:spLocks noGrp="1"/>
          </p:cNvSpPr>
          <p:nvPr>
            <p:ph idx="1"/>
          </p:nvPr>
        </p:nvSpPr>
        <p:spPr/>
        <p:txBody>
          <a:bodyPr/>
          <a:lstStyle/>
          <a:p>
            <a:r>
              <a:rPr lang="en-US" dirty="0" smtClean="0"/>
              <a:t>Propositional logic is the simplest          form of logic where all the statements are made by propositions. </a:t>
            </a:r>
          </a:p>
          <a:p>
            <a:pPr lvl="1"/>
            <a:r>
              <a:rPr lang="en-US" dirty="0" smtClean="0"/>
              <a:t>A proposition is a declarative statement which is either true or false. </a:t>
            </a:r>
          </a:p>
          <a:p>
            <a:pPr lvl="1"/>
            <a:r>
              <a:rPr lang="en-US" dirty="0" smtClean="0"/>
              <a:t>It is a technique of knowledge representation in logical and mathematical forma) It is Sunday.  </a:t>
            </a:r>
          </a:p>
          <a:p>
            <a:pPr lvl="1"/>
            <a:r>
              <a:rPr lang="en-US" dirty="0" smtClean="0"/>
              <a:t>Examples:</a:t>
            </a:r>
          </a:p>
          <a:p>
            <a:pPr lvl="2"/>
            <a:r>
              <a:rPr lang="en-US" dirty="0"/>
              <a:t>a</a:t>
            </a:r>
            <a:r>
              <a:rPr lang="en-US" dirty="0" smtClean="0"/>
              <a:t>) The Sun rises from West (False proposition)  </a:t>
            </a:r>
          </a:p>
          <a:p>
            <a:pPr lvl="2"/>
            <a:r>
              <a:rPr lang="en-US" dirty="0"/>
              <a:t>b</a:t>
            </a:r>
            <a:r>
              <a:rPr lang="en-US" dirty="0" smtClean="0"/>
              <a:t>) 3+3= 7(False proposition)  </a:t>
            </a:r>
          </a:p>
          <a:p>
            <a:pPr lvl="2"/>
            <a:r>
              <a:rPr lang="en-US" dirty="0"/>
              <a:t>c</a:t>
            </a:r>
            <a:r>
              <a:rPr lang="en-US" dirty="0" smtClean="0"/>
              <a:t>) 5 is a prime number </a:t>
            </a:r>
            <a:r>
              <a:rPr lang="en-US" dirty="0" smtClean="0"/>
              <a:t>(True proposition) </a:t>
            </a:r>
            <a:endParaRPr lang="en-US" dirty="0" smtClean="0"/>
          </a:p>
          <a:p>
            <a:pPr lvl="1"/>
            <a:endParaRPr lang="en-US" dirty="0"/>
          </a:p>
        </p:txBody>
      </p:sp>
      <p:sp>
        <p:nvSpPr>
          <p:cNvPr id="4" name="Oval Callout 3"/>
          <p:cNvSpPr/>
          <p:nvPr/>
        </p:nvSpPr>
        <p:spPr>
          <a:xfrm>
            <a:off x="8004749" y="365125"/>
            <a:ext cx="3177914" cy="1460500"/>
          </a:xfrm>
          <a:prstGeom prst="wedgeEllipseCallout">
            <a:avLst>
              <a:gd name="adj1" fmla="val -202437"/>
              <a:gd name="adj2" fmla="val 112792"/>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a statement or assertion that expresses a </a:t>
            </a:r>
            <a:r>
              <a:rPr lang="en-US" dirty="0" smtClean="0">
                <a:solidFill>
                  <a:srgbClr val="FF0000"/>
                </a:solidFill>
              </a:rPr>
              <a:t>judgment</a:t>
            </a:r>
            <a:r>
              <a:rPr lang="en-US" dirty="0">
                <a:solidFill>
                  <a:srgbClr val="FF0000"/>
                </a:solidFill>
              </a:rPr>
              <a:t> or opinion.</a:t>
            </a:r>
          </a:p>
        </p:txBody>
      </p:sp>
    </p:spTree>
    <p:extLst>
      <p:ext uri="{BB962C8B-B14F-4D97-AF65-F5344CB8AC3E}">
        <p14:creationId xmlns:p14="http://schemas.microsoft.com/office/powerpoint/2010/main" val="17348448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538" y="209862"/>
            <a:ext cx="10649262" cy="1420865"/>
          </a:xfrm>
        </p:spPr>
        <p:txBody>
          <a:bodyPr>
            <a:normAutofit/>
          </a:bodyPr>
          <a:lstStyle/>
          <a:p>
            <a:r>
              <a:rPr lang="en-US" dirty="0" smtClean="0"/>
              <a:t>Following are some basic facts about propositional logic</a:t>
            </a:r>
            <a:endParaRPr lang="en-US" dirty="0"/>
          </a:p>
        </p:txBody>
      </p:sp>
      <p:sp>
        <p:nvSpPr>
          <p:cNvPr id="3" name="Content Placeholder 2"/>
          <p:cNvSpPr>
            <a:spLocks noGrp="1"/>
          </p:cNvSpPr>
          <p:nvPr>
            <p:ph idx="1"/>
          </p:nvPr>
        </p:nvSpPr>
        <p:spPr>
          <a:xfrm>
            <a:off x="838200" y="1630727"/>
            <a:ext cx="10659256" cy="4546236"/>
          </a:xfrm>
        </p:spPr>
        <p:txBody>
          <a:bodyPr>
            <a:normAutofit fontScale="70000" lnSpcReduction="20000"/>
          </a:bodyPr>
          <a:lstStyle/>
          <a:p>
            <a:r>
              <a:rPr lang="en-US" dirty="0" smtClean="0"/>
              <a:t>Propositional logic is also called Boolean logic as it works on 0 and 1.</a:t>
            </a:r>
          </a:p>
          <a:p>
            <a:r>
              <a:rPr lang="en-US" dirty="0" smtClean="0"/>
              <a:t>In propositional logic, we use symbolic variables to represent the logic, and we can use any symbol for a representing a proposition, such A, B, C, P, Q, R, etc.</a:t>
            </a:r>
          </a:p>
          <a:p>
            <a:r>
              <a:rPr lang="en-US" dirty="0" smtClean="0"/>
              <a:t>Propositions can be either true or false, but it cannot be both.</a:t>
            </a:r>
          </a:p>
          <a:p>
            <a:r>
              <a:rPr lang="en-US" dirty="0" smtClean="0"/>
              <a:t>Propositional logic consists of an object, relations or function, and logical connectives.</a:t>
            </a:r>
          </a:p>
          <a:p>
            <a:r>
              <a:rPr lang="en-US" dirty="0" smtClean="0"/>
              <a:t>These connectives are also called logical operators.</a:t>
            </a:r>
          </a:p>
          <a:p>
            <a:r>
              <a:rPr lang="en-US" dirty="0" smtClean="0"/>
              <a:t>The propositions and connectives are the basic elements of the propositional logic.</a:t>
            </a:r>
          </a:p>
          <a:p>
            <a:r>
              <a:rPr lang="en-US" dirty="0" smtClean="0"/>
              <a:t>Connectives can be said as a logical operator which connects two sentences.</a:t>
            </a:r>
          </a:p>
          <a:p>
            <a:r>
              <a:rPr lang="en-US" dirty="0" smtClean="0"/>
              <a:t>A proposition formula which is always true is called </a:t>
            </a:r>
            <a:r>
              <a:rPr lang="en-US" b="1" dirty="0" smtClean="0"/>
              <a:t>tautology</a:t>
            </a:r>
            <a:r>
              <a:rPr lang="en-US" dirty="0" smtClean="0"/>
              <a:t>, and it is also called a valid sentence.</a:t>
            </a:r>
          </a:p>
          <a:p>
            <a:r>
              <a:rPr lang="en-US" dirty="0" smtClean="0"/>
              <a:t>A proposition formula which is always false is called </a:t>
            </a:r>
            <a:r>
              <a:rPr lang="en-US" b="1" dirty="0" smtClean="0"/>
              <a:t>Contradiction</a:t>
            </a:r>
            <a:r>
              <a:rPr lang="en-US" dirty="0" smtClean="0"/>
              <a:t>.</a:t>
            </a:r>
          </a:p>
          <a:p>
            <a:r>
              <a:rPr lang="en-US" dirty="0" smtClean="0"/>
              <a:t>A proposition formula which has both true and false values is called </a:t>
            </a:r>
            <a:r>
              <a:rPr lang="en-US" b="1" dirty="0" smtClean="0"/>
              <a:t>Contingency</a:t>
            </a:r>
            <a:r>
              <a:rPr lang="en-US" dirty="0" smtClean="0"/>
              <a:t>.</a:t>
            </a:r>
          </a:p>
          <a:p>
            <a:r>
              <a:rPr lang="en-US" dirty="0" smtClean="0"/>
              <a:t>Statements which are questions, commands, or opinions are not propositions such as "Where is Osama", "How are you", "What is your name", are not propositions.</a:t>
            </a:r>
            <a:endParaRPr lang="en-US" dirty="0"/>
          </a:p>
        </p:txBody>
      </p:sp>
    </p:spTree>
    <p:extLst>
      <p:ext uri="{BB962C8B-B14F-4D97-AF65-F5344CB8AC3E}">
        <p14:creationId xmlns:p14="http://schemas.microsoft.com/office/powerpoint/2010/main" val="37751109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3433"/>
            <a:ext cx="10515600" cy="905839"/>
          </a:xfrm>
        </p:spPr>
        <p:txBody>
          <a:bodyPr/>
          <a:lstStyle/>
          <a:p>
            <a:r>
              <a:rPr lang="en-US" dirty="0" smtClean="0"/>
              <a:t>Syntax of propositional logic</a:t>
            </a:r>
            <a:endParaRPr lang="en-US" dirty="0"/>
          </a:p>
        </p:txBody>
      </p:sp>
      <p:sp>
        <p:nvSpPr>
          <p:cNvPr id="3" name="Content Placeholder 2"/>
          <p:cNvSpPr>
            <a:spLocks noGrp="1"/>
          </p:cNvSpPr>
          <p:nvPr>
            <p:ph idx="1"/>
          </p:nvPr>
        </p:nvSpPr>
        <p:spPr>
          <a:xfrm>
            <a:off x="838200" y="1304144"/>
            <a:ext cx="10515600" cy="4856813"/>
          </a:xfrm>
        </p:spPr>
        <p:txBody>
          <a:bodyPr>
            <a:normAutofit lnSpcReduction="10000"/>
          </a:bodyPr>
          <a:lstStyle/>
          <a:p>
            <a:r>
              <a:rPr lang="en-US" dirty="0" smtClean="0"/>
              <a:t>The syntax of propositional logic defines the allowable sentences for the knowledge representation. There are two types of Propositions:</a:t>
            </a:r>
          </a:p>
          <a:p>
            <a:r>
              <a:rPr lang="en-US" dirty="0" smtClean="0"/>
              <a:t>Atomic Proposition: Atomic propositions are the simple propositions. It consists of a single proposition symbol. These are the sentences which must be either true or false.</a:t>
            </a:r>
          </a:p>
          <a:p>
            <a:pPr lvl="1"/>
            <a:r>
              <a:rPr lang="en-US" dirty="0" smtClean="0"/>
              <a:t>Example: </a:t>
            </a:r>
          </a:p>
          <a:p>
            <a:pPr lvl="2"/>
            <a:r>
              <a:rPr lang="en-US" dirty="0" smtClean="0"/>
              <a:t>a</a:t>
            </a:r>
            <a:r>
              <a:rPr lang="en-US" dirty="0"/>
              <a:t>) 2+2 is 4, it is an atomic proposition as it is a </a:t>
            </a:r>
            <a:r>
              <a:rPr lang="en-US" b="1" dirty="0"/>
              <a:t>true</a:t>
            </a:r>
            <a:r>
              <a:rPr lang="en-US" dirty="0"/>
              <a:t> fact.  </a:t>
            </a:r>
            <a:endParaRPr lang="en-US" dirty="0" smtClean="0"/>
          </a:p>
          <a:p>
            <a:pPr lvl="2"/>
            <a:r>
              <a:rPr lang="en-US" dirty="0" smtClean="0"/>
              <a:t>b</a:t>
            </a:r>
            <a:r>
              <a:rPr lang="en-US" dirty="0"/>
              <a:t>) "The Sun is cold" is also a proposition as it is a </a:t>
            </a:r>
            <a:r>
              <a:rPr lang="en-US" b="1" dirty="0"/>
              <a:t>false</a:t>
            </a:r>
            <a:r>
              <a:rPr lang="en-US" dirty="0"/>
              <a:t> fact. </a:t>
            </a:r>
            <a:endParaRPr lang="en-US" dirty="0" smtClean="0"/>
          </a:p>
          <a:p>
            <a:r>
              <a:rPr lang="en-US" dirty="0" smtClean="0"/>
              <a:t>Compound proposition: Compound propositions are constructed by combining simpler or atomic propositions, using parenthesis and logical connectives.</a:t>
            </a:r>
          </a:p>
          <a:p>
            <a:pPr lvl="2"/>
            <a:r>
              <a:rPr lang="en-US" dirty="0" smtClean="0"/>
              <a:t>a) "It is raining today, and street is wet."  </a:t>
            </a:r>
          </a:p>
          <a:p>
            <a:pPr lvl="2"/>
            <a:r>
              <a:rPr lang="en-US" dirty="0" smtClean="0"/>
              <a:t>b) “</a:t>
            </a:r>
            <a:r>
              <a:rPr lang="en-US" dirty="0" err="1" smtClean="0"/>
              <a:t>Sajid</a:t>
            </a:r>
            <a:r>
              <a:rPr lang="en-US" dirty="0" smtClean="0"/>
              <a:t> is a doctor, and his clinic is in </a:t>
            </a:r>
            <a:r>
              <a:rPr lang="en-US" dirty="0" err="1" smtClean="0"/>
              <a:t>Attock</a:t>
            </a:r>
            <a:r>
              <a:rPr lang="en-US" dirty="0" smtClean="0"/>
              <a:t>." </a:t>
            </a:r>
            <a:endParaRPr lang="en-US" dirty="0"/>
          </a:p>
        </p:txBody>
      </p:sp>
    </p:spTree>
    <p:extLst>
      <p:ext uri="{BB962C8B-B14F-4D97-AF65-F5344CB8AC3E}">
        <p14:creationId xmlns:p14="http://schemas.microsoft.com/office/powerpoint/2010/main" val="41206323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0234"/>
            <a:ext cx="10515600" cy="804108"/>
          </a:xfrm>
        </p:spPr>
        <p:txBody>
          <a:bodyPr>
            <a:normAutofit/>
          </a:bodyPr>
          <a:lstStyle/>
          <a:p>
            <a:r>
              <a:rPr lang="en-US" dirty="0" smtClean="0"/>
              <a:t>Logical Connectives</a:t>
            </a:r>
            <a:endParaRPr lang="en-US" dirty="0"/>
          </a:p>
        </p:txBody>
      </p:sp>
      <p:sp>
        <p:nvSpPr>
          <p:cNvPr id="3" name="Content Placeholder 2"/>
          <p:cNvSpPr>
            <a:spLocks noGrp="1"/>
          </p:cNvSpPr>
          <p:nvPr>
            <p:ph idx="1"/>
          </p:nvPr>
        </p:nvSpPr>
        <p:spPr>
          <a:xfrm>
            <a:off x="838199" y="1196038"/>
            <a:ext cx="10929079" cy="5039870"/>
          </a:xfrm>
        </p:spPr>
        <p:txBody>
          <a:bodyPr>
            <a:normAutofit fontScale="77500" lnSpcReduction="20000"/>
          </a:bodyPr>
          <a:lstStyle/>
          <a:p>
            <a:r>
              <a:rPr lang="en-US" dirty="0" smtClean="0"/>
              <a:t>Logical connectives are used to connect two simpler propositions or representing a sentence logically. We can create compound propositions with the help of logical connectives. There are mainly five connectives, which are given as follows:</a:t>
            </a:r>
          </a:p>
          <a:p>
            <a:r>
              <a:rPr lang="en-US" b="1" dirty="0" smtClean="0"/>
              <a:t>Negation:</a:t>
            </a:r>
            <a:r>
              <a:rPr lang="en-US" dirty="0" smtClean="0"/>
              <a:t> A sentence such as ¬ P is called negation of P. A literal can be either Positive literal or negative literal.</a:t>
            </a:r>
          </a:p>
          <a:p>
            <a:r>
              <a:rPr lang="en-US" b="1" dirty="0" smtClean="0"/>
              <a:t>Conjunction:</a:t>
            </a:r>
            <a:r>
              <a:rPr lang="en-US" dirty="0" smtClean="0"/>
              <a:t> A sentence which has ∧ connective such as, P ∧ Q is called a conjunction. Example: Rashid is intelligent and hardworking. It can be written as, P= Rashid is intelligent, Q= Rashid is hardworking. → P∧ Q.</a:t>
            </a:r>
          </a:p>
          <a:p>
            <a:r>
              <a:rPr lang="en-US" b="1" dirty="0" smtClean="0"/>
              <a:t>Disjunction:</a:t>
            </a:r>
            <a:r>
              <a:rPr lang="en-US" dirty="0" smtClean="0"/>
              <a:t> A sentence which has ∨ connective, such as P ∨ Q. is called disjunction, where P and Q are the propositions. Example: “Ahmad is a doctor or Engineer", Here P= Ahmad is Doctor. Q= Ahmad is Engineer, so we can write it as P ∨ Q.</a:t>
            </a:r>
          </a:p>
          <a:p>
            <a:r>
              <a:rPr lang="en-US" b="1" dirty="0" smtClean="0"/>
              <a:t>Implication:</a:t>
            </a:r>
            <a:r>
              <a:rPr lang="en-US" dirty="0" smtClean="0"/>
              <a:t> A sentence such as P → Q, is called an implication. Implications are also known as if-then rules. It can be represented as             </a:t>
            </a:r>
            <a:r>
              <a:rPr lang="en-US" dirty="0" smtClean="0">
                <a:solidFill>
                  <a:srgbClr val="FF0000"/>
                </a:solidFill>
              </a:rPr>
              <a:t>If it is raining, then the street is wet. Let P= It is raining, and Q= Street is wet, so it is represented as P → Q</a:t>
            </a:r>
          </a:p>
          <a:p>
            <a:pPr lvl="1"/>
            <a:r>
              <a:rPr lang="en-US" dirty="0" smtClean="0">
                <a:solidFill>
                  <a:srgbClr val="FF0000"/>
                </a:solidFill>
              </a:rPr>
              <a:t>If you try hard for your exam then you will succeed. If you get 100% marks then you will get a trophy</a:t>
            </a:r>
          </a:p>
          <a:p>
            <a:r>
              <a:rPr lang="en-US" b="1" dirty="0" smtClean="0"/>
              <a:t>Bi-conditional:</a:t>
            </a:r>
            <a:r>
              <a:rPr lang="en-US" dirty="0" smtClean="0"/>
              <a:t> A sentence such as P⇔ Q is a Bi-conditional sentence, example If I am breathing, then I am alive   </a:t>
            </a:r>
            <a:r>
              <a:rPr lang="en-US" dirty="0" smtClean="0">
                <a:solidFill>
                  <a:srgbClr val="FF0000"/>
                </a:solidFill>
              </a:rPr>
              <a:t>P= I am breathing, Q= I am alive, it can be represented as P ⇔ Q.</a:t>
            </a:r>
            <a:endParaRPr lang="en-US" dirty="0">
              <a:solidFill>
                <a:srgbClr val="FF0000"/>
              </a:solidFill>
            </a:endParaRPr>
          </a:p>
        </p:txBody>
      </p:sp>
    </p:spTree>
    <p:extLst>
      <p:ext uri="{BB962C8B-B14F-4D97-AF65-F5344CB8AC3E}">
        <p14:creationId xmlns:p14="http://schemas.microsoft.com/office/powerpoint/2010/main" val="19495618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of Propositional logic</a:t>
            </a:r>
            <a:endParaRPr lang="en-US" dirty="0"/>
          </a:p>
        </p:txBody>
      </p:sp>
      <p:sp>
        <p:nvSpPr>
          <p:cNvPr id="3" name="Content Placeholder 2"/>
          <p:cNvSpPr>
            <a:spLocks noGrp="1"/>
          </p:cNvSpPr>
          <p:nvPr>
            <p:ph idx="1"/>
          </p:nvPr>
        </p:nvSpPr>
        <p:spPr/>
        <p:txBody>
          <a:bodyPr/>
          <a:lstStyle/>
          <a:p>
            <a:r>
              <a:rPr lang="en-US" dirty="0" smtClean="0"/>
              <a:t>We cannot represent relations like ALL, some, or none with propositional logic. Example:</a:t>
            </a:r>
          </a:p>
          <a:p>
            <a:pPr lvl="1"/>
            <a:r>
              <a:rPr lang="en-US" dirty="0" smtClean="0"/>
              <a:t>All the humans are intelligent.</a:t>
            </a:r>
          </a:p>
          <a:p>
            <a:pPr lvl="1"/>
            <a:r>
              <a:rPr lang="en-US" dirty="0" smtClean="0"/>
              <a:t>Some apples are sweet.</a:t>
            </a:r>
          </a:p>
          <a:p>
            <a:r>
              <a:rPr lang="en-US" dirty="0" smtClean="0"/>
              <a:t>Propositional logic has limited expressive power.</a:t>
            </a:r>
          </a:p>
          <a:p>
            <a:r>
              <a:rPr lang="en-US" dirty="0" smtClean="0"/>
              <a:t>In propositional logic, we cannot describe statements in terms of their properties or logical relationships.</a:t>
            </a:r>
            <a:endParaRPr lang="en-US" dirty="0"/>
          </a:p>
        </p:txBody>
      </p:sp>
    </p:spTree>
    <p:extLst>
      <p:ext uri="{BB962C8B-B14F-4D97-AF65-F5344CB8AC3E}">
        <p14:creationId xmlns:p14="http://schemas.microsoft.com/office/powerpoint/2010/main" val="37009335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Inference in Artificial intelligence</a:t>
            </a:r>
            <a:endParaRPr lang="en-US" dirty="0"/>
          </a:p>
        </p:txBody>
      </p:sp>
      <p:sp>
        <p:nvSpPr>
          <p:cNvPr id="3" name="Content Placeholder 2"/>
          <p:cNvSpPr>
            <a:spLocks noGrp="1"/>
          </p:cNvSpPr>
          <p:nvPr>
            <p:ph idx="1"/>
          </p:nvPr>
        </p:nvSpPr>
        <p:spPr/>
        <p:txBody>
          <a:bodyPr>
            <a:normAutofit/>
          </a:bodyPr>
          <a:lstStyle/>
          <a:p>
            <a:r>
              <a:rPr lang="en-US" dirty="0" smtClean="0"/>
              <a:t>Inference:</a:t>
            </a:r>
          </a:p>
          <a:p>
            <a:pPr lvl="1"/>
            <a:r>
              <a:rPr lang="en-US" dirty="0" smtClean="0"/>
              <a:t>In artificial intelligence, we need intelligent computers which can create new logic from old logic or by evidence, so generating the conclusions from evidence and facts is termed as Inference.</a:t>
            </a:r>
          </a:p>
          <a:p>
            <a:r>
              <a:rPr lang="en-US" dirty="0" smtClean="0"/>
              <a:t>Inference rules:</a:t>
            </a:r>
          </a:p>
          <a:p>
            <a:pPr lvl="1"/>
            <a:r>
              <a:rPr lang="en-US" dirty="0" smtClean="0"/>
              <a:t>Inference rules are the templates for generating valid arguments. Inference rules are applied to derive proofs in artificial intelligence, and the proof is a sequence of the conclusion that leads to the desired goal.</a:t>
            </a:r>
            <a:endParaRPr lang="en-US" dirty="0"/>
          </a:p>
        </p:txBody>
      </p:sp>
    </p:spTree>
    <p:extLst>
      <p:ext uri="{BB962C8B-B14F-4D97-AF65-F5344CB8AC3E}">
        <p14:creationId xmlns:p14="http://schemas.microsoft.com/office/powerpoint/2010/main" val="4547370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220" y="701363"/>
            <a:ext cx="10539334" cy="5594506"/>
          </a:xfrm>
        </p:spPr>
        <p:txBody>
          <a:bodyPr>
            <a:normAutofit lnSpcReduction="10000"/>
          </a:bodyPr>
          <a:lstStyle/>
          <a:p>
            <a:r>
              <a:rPr lang="en-US" dirty="0" smtClean="0"/>
              <a:t>In inference rules, the implication among all the connectives plays an important role. Following are some terminologies related to inference rules:</a:t>
            </a:r>
          </a:p>
          <a:p>
            <a:endParaRPr lang="en-US" dirty="0" smtClean="0"/>
          </a:p>
          <a:p>
            <a:r>
              <a:rPr lang="en-US" b="1" dirty="0" smtClean="0"/>
              <a:t>Implication:</a:t>
            </a:r>
            <a:r>
              <a:rPr lang="en-US" dirty="0" smtClean="0"/>
              <a:t> It is one of the logical connectives which can be represented as P → Q. It is a Boolean expression.</a:t>
            </a:r>
          </a:p>
          <a:p>
            <a:r>
              <a:rPr lang="en-US" b="1" dirty="0" smtClean="0"/>
              <a:t>Converse: </a:t>
            </a:r>
            <a:r>
              <a:rPr lang="en-US" dirty="0" smtClean="0"/>
              <a:t>The converse of implication, which means the right-hand side proposition goes to the left-hand side and vice-versa. It can be written as Q → P.</a:t>
            </a:r>
          </a:p>
          <a:p>
            <a:r>
              <a:rPr lang="en-US" b="1" dirty="0" smtClean="0"/>
              <a:t>Contrapositive:</a:t>
            </a:r>
            <a:r>
              <a:rPr lang="en-US" dirty="0" smtClean="0"/>
              <a:t> The negation of converse is termed as contrapositive, and it can be represented as ¬ Q → ¬ P.</a:t>
            </a:r>
          </a:p>
          <a:p>
            <a:r>
              <a:rPr lang="en-US" b="1" dirty="0" smtClean="0"/>
              <a:t>Inverse:</a:t>
            </a:r>
            <a:r>
              <a:rPr lang="en-US" dirty="0" smtClean="0"/>
              <a:t> The negation of implication is called inverse. It can be represented as ¬ P → ¬ Q.</a:t>
            </a:r>
            <a:endParaRPr lang="en-US" dirty="0"/>
          </a:p>
        </p:txBody>
      </p:sp>
    </p:spTree>
    <p:extLst>
      <p:ext uri="{BB962C8B-B14F-4D97-AF65-F5344CB8AC3E}">
        <p14:creationId xmlns:p14="http://schemas.microsoft.com/office/powerpoint/2010/main" val="31398100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Implication: If it rains today then I will stay at home</a:t>
            </a:r>
          </a:p>
          <a:p>
            <a:r>
              <a:rPr lang="en-US" dirty="0" smtClean="0"/>
              <a:t>Converse: If I will stay at home then it rains today</a:t>
            </a:r>
          </a:p>
          <a:p>
            <a:r>
              <a:rPr lang="en-US" dirty="0" smtClean="0"/>
              <a:t>Contrapositive: If I will not stay at home then it does not rain today</a:t>
            </a:r>
          </a:p>
          <a:p>
            <a:r>
              <a:rPr lang="en-US" dirty="0" smtClean="0"/>
              <a:t>Inverse: If it does not rain today then I will not stay at home</a:t>
            </a:r>
          </a:p>
          <a:p>
            <a:pPr marL="0" indent="0">
              <a:buNone/>
            </a:pPr>
            <a:r>
              <a:rPr lang="en-US" dirty="0" smtClean="0">
                <a:solidFill>
                  <a:srgbClr val="FF0000"/>
                </a:solidFill>
              </a:rPr>
              <a:t>FACTS: implication and contrapositive both are equivalent</a:t>
            </a:r>
          </a:p>
          <a:p>
            <a:pPr marL="0" indent="0">
              <a:buNone/>
            </a:pPr>
            <a:r>
              <a:rPr lang="en-US" dirty="0" smtClean="0">
                <a:solidFill>
                  <a:srgbClr val="FF0000"/>
                </a:solidFill>
              </a:rPr>
              <a:t>Converse and inverse both are equivalent</a:t>
            </a:r>
            <a:endParaRPr lang="en-US" dirty="0">
              <a:solidFill>
                <a:srgbClr val="FF0000"/>
              </a:solidFill>
            </a:endParaRPr>
          </a:p>
        </p:txBody>
      </p:sp>
    </p:spTree>
    <p:extLst>
      <p:ext uri="{BB962C8B-B14F-4D97-AF65-F5344CB8AC3E}">
        <p14:creationId xmlns:p14="http://schemas.microsoft.com/office/powerpoint/2010/main" val="25292344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truth tables of implication, converse, inverse and contrapositive in one single table"/>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2376" b="4519"/>
          <a:stretch/>
        </p:blipFill>
        <p:spPr bwMode="auto">
          <a:xfrm>
            <a:off x="1693889" y="179881"/>
            <a:ext cx="7270229" cy="6263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8811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a:t>
            </a:r>
            <a:endParaRPr lang="en-US" dirty="0"/>
          </a:p>
        </p:txBody>
      </p:sp>
      <p:sp>
        <p:nvSpPr>
          <p:cNvPr id="3" name="Content Placeholder 2"/>
          <p:cNvSpPr>
            <a:spLocks noGrp="1"/>
          </p:cNvSpPr>
          <p:nvPr>
            <p:ph idx="1"/>
          </p:nvPr>
        </p:nvSpPr>
        <p:spPr>
          <a:xfrm>
            <a:off x="838200" y="1557338"/>
            <a:ext cx="10515600" cy="4619625"/>
          </a:xfrm>
        </p:spPr>
        <p:txBody>
          <a:bodyPr>
            <a:normAutofit/>
          </a:bodyPr>
          <a:lstStyle/>
          <a:p>
            <a:r>
              <a:rPr lang="en-US" dirty="0" smtClean="0"/>
              <a:t>Hence we can describe Knowledge representation as following:</a:t>
            </a:r>
          </a:p>
          <a:p>
            <a:pPr lvl="1"/>
            <a:r>
              <a:rPr lang="en-US" dirty="0" smtClean="0"/>
              <a:t>Knowledge representation and reasoning is the part of Artificial intelligence which concerned with AI agents thinking and how thinking contributes to intelligent behavior of agents.</a:t>
            </a:r>
          </a:p>
          <a:p>
            <a:pPr lvl="1"/>
            <a:r>
              <a:rPr lang="en-US" dirty="0" smtClean="0"/>
              <a:t>It is responsible for representing information about the real world so that a computer can understand and can utilize this knowledge to solve the complex real world problems such as</a:t>
            </a:r>
          </a:p>
          <a:p>
            <a:pPr lvl="2"/>
            <a:r>
              <a:rPr lang="en-US" dirty="0" smtClean="0"/>
              <a:t> diagnosis a medical condition or communicating with humans in natural language.</a:t>
            </a:r>
          </a:p>
          <a:p>
            <a:pPr lvl="1"/>
            <a:r>
              <a:rPr lang="en-US" dirty="0" smtClean="0"/>
              <a:t>It is also a way which describes how we can represent knowledge in artificial intelligence. </a:t>
            </a:r>
          </a:p>
          <a:p>
            <a:pPr lvl="2"/>
            <a:r>
              <a:rPr lang="en-US" dirty="0" smtClean="0"/>
              <a:t>Knowledge representation is not just storing data into some database, </a:t>
            </a:r>
          </a:p>
          <a:p>
            <a:pPr lvl="2"/>
            <a:r>
              <a:rPr lang="en-US" dirty="0" smtClean="0"/>
              <a:t>but it also enables an intelligent machine to learn from that knowledge and experiences so that it can behave intelligently like a human.</a:t>
            </a:r>
            <a:endParaRPr lang="en-US" dirty="0"/>
          </a:p>
        </p:txBody>
      </p:sp>
    </p:spTree>
    <p:extLst>
      <p:ext uri="{BB962C8B-B14F-4D97-AF65-F5344CB8AC3E}">
        <p14:creationId xmlns:p14="http://schemas.microsoft.com/office/powerpoint/2010/main" val="9884755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Inference rules</a:t>
            </a:r>
            <a:endParaRPr lang="en-US" dirty="0"/>
          </a:p>
        </p:txBody>
      </p:sp>
      <p:sp>
        <p:nvSpPr>
          <p:cNvPr id="3" name="Content Placeholder 2"/>
          <p:cNvSpPr>
            <a:spLocks noGrp="1"/>
          </p:cNvSpPr>
          <p:nvPr>
            <p:ph idx="1"/>
          </p:nvPr>
        </p:nvSpPr>
        <p:spPr/>
        <p:txBody>
          <a:bodyPr/>
          <a:lstStyle/>
          <a:p>
            <a:r>
              <a:rPr lang="en-US" dirty="0" smtClean="0"/>
              <a:t>1. Modus Ponens:</a:t>
            </a:r>
          </a:p>
          <a:p>
            <a:pPr lvl="1"/>
            <a:r>
              <a:rPr lang="en-US" dirty="0" smtClean="0"/>
              <a:t>The Modus Ponens rule is one of the most important rules of inference, and it states that if P and P → Q is true, then we can infer that Q will be true. It can be represented as:</a:t>
            </a:r>
            <a:endParaRPr lang="en-US" dirty="0"/>
          </a:p>
        </p:txBody>
      </p:sp>
      <p:pic>
        <p:nvPicPr>
          <p:cNvPr id="7170" name="Picture 2" descr="Rules of Inference in Artificial intellig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4689" y="3477419"/>
            <a:ext cx="9363863" cy="80976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838200" y="4321306"/>
            <a:ext cx="5916118" cy="1821538"/>
          </a:xfrm>
          <a:prstGeom prst="rect">
            <a:avLst/>
          </a:prstGeom>
        </p:spPr>
        <p:txBody>
          <a:bodyPr wrap="square">
            <a:spAutoFit/>
          </a:bodyPr>
          <a:lstStyle/>
          <a:p>
            <a:pPr algn="just"/>
            <a:r>
              <a:rPr lang="en-US" b="1" i="0" dirty="0" smtClean="0">
                <a:solidFill>
                  <a:srgbClr val="333333"/>
                </a:solidFill>
                <a:effectLst/>
                <a:latin typeface="inter-bold"/>
              </a:rPr>
              <a:t>Example:</a:t>
            </a:r>
            <a:endParaRPr lang="en-US" b="0" i="0" dirty="0" smtClean="0">
              <a:solidFill>
                <a:srgbClr val="333333"/>
              </a:solidFill>
              <a:effectLst/>
              <a:latin typeface="inter-regular"/>
            </a:endParaRPr>
          </a:p>
          <a:p>
            <a:pPr algn="just"/>
            <a:r>
              <a:rPr lang="en-US" b="0" i="0" dirty="0" smtClean="0">
                <a:solidFill>
                  <a:srgbClr val="333333"/>
                </a:solidFill>
                <a:effectLst/>
                <a:latin typeface="inter-regular"/>
              </a:rPr>
              <a:t>Statement-1: "If I am sleepy then I go to bed" ==&gt; P→ Q</a:t>
            </a:r>
            <a:br>
              <a:rPr lang="en-US" b="0" i="0" dirty="0" smtClean="0">
                <a:solidFill>
                  <a:srgbClr val="333333"/>
                </a:solidFill>
                <a:effectLst/>
                <a:latin typeface="inter-regular"/>
              </a:rPr>
            </a:br>
            <a:r>
              <a:rPr lang="en-US" b="0" i="0" dirty="0" smtClean="0">
                <a:solidFill>
                  <a:srgbClr val="333333"/>
                </a:solidFill>
                <a:effectLst/>
                <a:latin typeface="inter-regular"/>
              </a:rPr>
              <a:t>Statement-2: "I am sleepy" ==&gt; P</a:t>
            </a:r>
            <a:br>
              <a:rPr lang="en-US" b="0" i="0" dirty="0" smtClean="0">
                <a:solidFill>
                  <a:srgbClr val="333333"/>
                </a:solidFill>
                <a:effectLst/>
                <a:latin typeface="inter-regular"/>
              </a:rPr>
            </a:br>
            <a:r>
              <a:rPr lang="en-US" b="0" i="0" dirty="0" smtClean="0">
                <a:solidFill>
                  <a:srgbClr val="333333"/>
                </a:solidFill>
                <a:effectLst/>
                <a:latin typeface="inter-regular"/>
              </a:rPr>
              <a:t>Conclusion: "I go to bed." ==&gt; Q.</a:t>
            </a:r>
            <a:br>
              <a:rPr lang="en-US" b="0" i="0" dirty="0" smtClean="0">
                <a:solidFill>
                  <a:srgbClr val="333333"/>
                </a:solidFill>
                <a:effectLst/>
                <a:latin typeface="inter-regular"/>
              </a:rPr>
            </a:br>
            <a:r>
              <a:rPr lang="en-US" b="0" i="0" dirty="0" smtClean="0">
                <a:solidFill>
                  <a:srgbClr val="333333"/>
                </a:solidFill>
                <a:effectLst/>
                <a:latin typeface="inter-regular"/>
              </a:rPr>
              <a:t>Hence, we can say that, if P→ Q is true and P is true then Q will be true.</a:t>
            </a:r>
            <a:endParaRPr lang="en-US" b="0" i="0" dirty="0">
              <a:solidFill>
                <a:srgbClr val="333333"/>
              </a:solidFill>
              <a:effectLst/>
              <a:latin typeface="inter-regular"/>
            </a:endParaRPr>
          </a:p>
        </p:txBody>
      </p:sp>
      <p:pic>
        <p:nvPicPr>
          <p:cNvPr id="7172" name="Picture 4" descr="Rules of Inference in Artificial intelligen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2436" y="4606078"/>
            <a:ext cx="5040716" cy="13329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74501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Modus </a:t>
            </a:r>
            <a:r>
              <a:rPr lang="en-US" dirty="0" err="1" smtClean="0"/>
              <a:t>Tollens</a:t>
            </a:r>
            <a:endParaRPr lang="en-US" dirty="0"/>
          </a:p>
        </p:txBody>
      </p:sp>
      <p:sp>
        <p:nvSpPr>
          <p:cNvPr id="3" name="Content Placeholder 2"/>
          <p:cNvSpPr>
            <a:spLocks noGrp="1"/>
          </p:cNvSpPr>
          <p:nvPr>
            <p:ph idx="1"/>
          </p:nvPr>
        </p:nvSpPr>
        <p:spPr/>
        <p:txBody>
          <a:bodyPr/>
          <a:lstStyle/>
          <a:p>
            <a:r>
              <a:rPr lang="en-US" dirty="0" smtClean="0"/>
              <a:t>The Modus </a:t>
            </a:r>
            <a:r>
              <a:rPr lang="en-US" dirty="0" err="1" smtClean="0"/>
              <a:t>Tollens</a:t>
            </a:r>
            <a:r>
              <a:rPr lang="en-US" dirty="0" smtClean="0"/>
              <a:t> rule state that if P→ Q is true and ¬ Q is true, then ¬ P will also true. It can be represented as:</a:t>
            </a:r>
          </a:p>
          <a:p>
            <a:endParaRPr lang="en-US" dirty="0" smtClean="0"/>
          </a:p>
          <a:p>
            <a:endParaRPr lang="en-US" dirty="0"/>
          </a:p>
        </p:txBody>
      </p:sp>
      <p:pic>
        <p:nvPicPr>
          <p:cNvPr id="8194" name="Picture 2" descr="Rules of Inference in Artificial intellig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9896" y="2934324"/>
            <a:ext cx="9566351" cy="75325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09666" y="4017364"/>
            <a:ext cx="5411449" cy="923330"/>
          </a:xfrm>
          <a:prstGeom prst="rect">
            <a:avLst/>
          </a:prstGeom>
          <a:noFill/>
        </p:spPr>
        <p:txBody>
          <a:bodyPr wrap="square" rtlCol="0">
            <a:spAutoFit/>
          </a:bodyPr>
          <a:lstStyle/>
          <a:p>
            <a:r>
              <a:rPr lang="en-US" b="1" dirty="0"/>
              <a:t>Statement-1:</a:t>
            </a:r>
            <a:r>
              <a:rPr lang="en-US" dirty="0"/>
              <a:t> "If I am sleepy then I go to bed" ==&gt; P→ Q</a:t>
            </a:r>
            <a:r>
              <a:rPr lang="en-US" dirty="0" smtClean="0"/>
              <a:t/>
            </a:r>
            <a:br>
              <a:rPr lang="en-US" dirty="0" smtClean="0"/>
            </a:br>
            <a:r>
              <a:rPr lang="en-US" b="1" dirty="0"/>
              <a:t>Statement-2:</a:t>
            </a:r>
            <a:r>
              <a:rPr lang="en-US" dirty="0"/>
              <a:t> "I do not go to the bed."==&gt; ~Q</a:t>
            </a:r>
            <a:r>
              <a:rPr lang="en-US" dirty="0" smtClean="0"/>
              <a:t/>
            </a:r>
            <a:br>
              <a:rPr lang="en-US" dirty="0" smtClean="0"/>
            </a:br>
            <a:r>
              <a:rPr lang="en-US" b="1" dirty="0"/>
              <a:t>Statement-3:</a:t>
            </a:r>
            <a:r>
              <a:rPr lang="en-US" dirty="0"/>
              <a:t> Which infers that "</a:t>
            </a:r>
            <a:r>
              <a:rPr lang="en-US" b="1" dirty="0"/>
              <a:t>I am not sleepy</a:t>
            </a:r>
            <a:r>
              <a:rPr lang="en-US" dirty="0"/>
              <a:t>" =&gt; ~P</a:t>
            </a:r>
          </a:p>
        </p:txBody>
      </p:sp>
      <p:pic>
        <p:nvPicPr>
          <p:cNvPr id="8196" name="Picture 4" descr="Rules of Inference in Artificial intelligenc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4788" y="5144384"/>
            <a:ext cx="6705600" cy="1152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66995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predicate logic?</a:t>
            </a:r>
            <a:endParaRPr lang="en-US" dirty="0"/>
          </a:p>
        </p:txBody>
      </p:sp>
      <p:sp>
        <p:nvSpPr>
          <p:cNvPr id="3" name="Content Placeholder 2"/>
          <p:cNvSpPr>
            <a:spLocks noGrp="1"/>
          </p:cNvSpPr>
          <p:nvPr>
            <p:ph idx="1"/>
          </p:nvPr>
        </p:nvSpPr>
        <p:spPr/>
        <p:txBody>
          <a:bodyPr/>
          <a:lstStyle/>
          <a:p>
            <a:r>
              <a:rPr lang="en-US" dirty="0" smtClean="0"/>
              <a:t>Predicate logic is a mathematical model that is used for reasoning with predicates. </a:t>
            </a:r>
          </a:p>
          <a:p>
            <a:pPr lvl="1"/>
            <a:r>
              <a:rPr lang="en-US" dirty="0" smtClean="0"/>
              <a:t>Predicates are functions that map variables to truth values. They are essentially </a:t>
            </a:r>
            <a:r>
              <a:rPr lang="en-US" dirty="0" err="1" smtClean="0"/>
              <a:t>boolean</a:t>
            </a:r>
            <a:r>
              <a:rPr lang="en-US" dirty="0" smtClean="0"/>
              <a:t> functions whose value could be true or false, depending on the arguments to the predicate.</a:t>
            </a:r>
            <a:endParaRPr lang="en-US" dirty="0"/>
          </a:p>
        </p:txBody>
      </p:sp>
      <p:pic>
        <p:nvPicPr>
          <p:cNvPr id="9218" name="Picture 2" descr="Predicate Logic"/>
          <p:cNvPicPr>
            <a:picLocks noChangeAspect="1" noChangeArrowheads="1"/>
          </p:cNvPicPr>
          <p:nvPr/>
        </p:nvPicPr>
        <p:blipFill rotWithShape="1">
          <a:blip r:embed="rId2">
            <a:extLst>
              <a:ext uri="{28A0092B-C50C-407E-A947-70E740481C1C}">
                <a14:useLocalDpi xmlns:a14="http://schemas.microsoft.com/office/drawing/2010/main" val="0"/>
              </a:ext>
            </a:extLst>
          </a:blip>
          <a:srcRect t="20486" b="20233"/>
          <a:stretch/>
        </p:blipFill>
        <p:spPr bwMode="auto">
          <a:xfrm>
            <a:off x="1809223" y="3742390"/>
            <a:ext cx="8159237" cy="2720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22393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Existential Quantifier</a:t>
            </a:r>
            <a:endParaRPr lang="en-US" dirty="0"/>
          </a:p>
        </p:txBody>
      </p:sp>
      <p:sp>
        <p:nvSpPr>
          <p:cNvPr id="3" name="Content Placeholder 2"/>
          <p:cNvSpPr>
            <a:spLocks noGrp="1"/>
          </p:cNvSpPr>
          <p:nvPr>
            <p:ph idx="1"/>
          </p:nvPr>
        </p:nvSpPr>
        <p:spPr/>
        <p:txBody>
          <a:bodyPr>
            <a:normAutofit/>
          </a:bodyPr>
          <a:lstStyle/>
          <a:p>
            <a:r>
              <a:rPr lang="en-US" dirty="0" smtClean="0"/>
              <a:t>If p(x) is a proposition over the universe U. Then it is denoted as ∃x p(x) and read as "There exists at least one value in the universe of variable x such that p(x) is true. The quantifier ∃ is called the existential quantifier.</a:t>
            </a:r>
          </a:p>
          <a:p>
            <a:r>
              <a:rPr lang="en-US" dirty="0" smtClean="0"/>
              <a:t>There are several ways to write a proposition, with an existential quantifier, i.e.,</a:t>
            </a:r>
          </a:p>
          <a:p>
            <a:pPr marL="0" indent="0">
              <a:buNone/>
            </a:pPr>
            <a:endParaRPr lang="en-US" dirty="0" smtClean="0"/>
          </a:p>
          <a:p>
            <a:r>
              <a:rPr lang="en-US" dirty="0" smtClean="0"/>
              <a:t>(∃</a:t>
            </a:r>
            <a:r>
              <a:rPr lang="en-US" dirty="0" err="1" smtClean="0"/>
              <a:t>x∈A</a:t>
            </a:r>
            <a:r>
              <a:rPr lang="en-US" dirty="0" smtClean="0"/>
              <a:t>)p(x) or ∃</a:t>
            </a:r>
            <a:r>
              <a:rPr lang="en-US" dirty="0" err="1" smtClean="0"/>
              <a:t>x∈A</a:t>
            </a:r>
            <a:r>
              <a:rPr lang="en-US" dirty="0" smtClean="0"/>
              <a:t> such that p (x) or (∃x)p(x) or p(x) is true for some x ∈A.</a:t>
            </a:r>
          </a:p>
          <a:p>
            <a:endParaRPr lang="en-US" dirty="0" smtClean="0"/>
          </a:p>
        </p:txBody>
      </p:sp>
    </p:spTree>
    <p:extLst>
      <p:ext uri="{BB962C8B-B14F-4D97-AF65-F5344CB8AC3E}">
        <p14:creationId xmlns:p14="http://schemas.microsoft.com/office/powerpoint/2010/main" val="16575261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Quantifier</a:t>
            </a:r>
            <a:endParaRPr lang="en-US" dirty="0"/>
          </a:p>
        </p:txBody>
      </p:sp>
      <p:sp>
        <p:nvSpPr>
          <p:cNvPr id="3" name="Content Placeholder 2"/>
          <p:cNvSpPr>
            <a:spLocks noGrp="1"/>
          </p:cNvSpPr>
          <p:nvPr>
            <p:ph idx="1"/>
          </p:nvPr>
        </p:nvSpPr>
        <p:spPr/>
        <p:txBody>
          <a:bodyPr/>
          <a:lstStyle/>
          <a:p>
            <a:r>
              <a:rPr lang="en-US" dirty="0" smtClean="0"/>
              <a:t>If p(x) is a proposition over the universe U. Then it is denoted as ∀x, p(x) and read as "For every </a:t>
            </a:r>
            <a:r>
              <a:rPr lang="en-US" dirty="0" err="1" smtClean="0"/>
              <a:t>x∈U</a:t>
            </a:r>
            <a:r>
              <a:rPr lang="en-US" dirty="0" smtClean="0"/>
              <a:t>, p(x) is true." The quantifier ∀ is called the Universal Quantifier.</a:t>
            </a:r>
          </a:p>
          <a:p>
            <a:r>
              <a:rPr lang="en-US" dirty="0" smtClean="0"/>
              <a:t>There are several ways to write a proposition, with a universal quantifier.</a:t>
            </a:r>
          </a:p>
          <a:p>
            <a:endParaRPr lang="en-US" dirty="0" smtClean="0"/>
          </a:p>
          <a:p>
            <a:r>
              <a:rPr lang="en-US" dirty="0" smtClean="0"/>
              <a:t>∀</a:t>
            </a:r>
            <a:r>
              <a:rPr lang="en-US" dirty="0" err="1" smtClean="0"/>
              <a:t>x∈A,p</a:t>
            </a:r>
            <a:r>
              <a:rPr lang="en-US" dirty="0" smtClean="0"/>
              <a:t>(x) or p(x), ∀x ∈A Or ∀</a:t>
            </a:r>
            <a:r>
              <a:rPr lang="en-US" dirty="0" err="1" smtClean="0"/>
              <a:t>x,p</a:t>
            </a:r>
            <a:r>
              <a:rPr lang="en-US" dirty="0" smtClean="0"/>
              <a:t>(x) or p(x) is true for all x ∈A.</a:t>
            </a:r>
          </a:p>
          <a:p>
            <a:endParaRPr lang="en-US" dirty="0"/>
          </a:p>
        </p:txBody>
      </p:sp>
    </p:spTree>
    <p:extLst>
      <p:ext uri="{BB962C8B-B14F-4D97-AF65-F5344CB8AC3E}">
        <p14:creationId xmlns:p14="http://schemas.microsoft.com/office/powerpoint/2010/main" val="19442552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first-order predicate logic? And its example?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First-order logic refers to the symbolized reasoning in which the sentences and statements are divided into </a:t>
            </a:r>
            <a:r>
              <a:rPr lang="en-US" dirty="0" smtClean="0">
                <a:solidFill>
                  <a:srgbClr val="FF0000"/>
                </a:solidFill>
              </a:rPr>
              <a:t>a subject &amp; a predicate </a:t>
            </a:r>
            <a:r>
              <a:rPr lang="en-US" dirty="0" smtClean="0"/>
              <a:t>in the predicate logic model. The predicate modifies or defines the properties of the subject in the logic statement.</a:t>
            </a:r>
          </a:p>
          <a:p>
            <a:r>
              <a:rPr lang="en-US" dirty="0" smtClean="0"/>
              <a:t> In first-order logic, a predicate can only refer to a </a:t>
            </a:r>
            <a:r>
              <a:rPr lang="en-US" dirty="0" smtClean="0">
                <a:solidFill>
                  <a:srgbClr val="FF0000"/>
                </a:solidFill>
              </a:rPr>
              <a:t>single subject</a:t>
            </a:r>
            <a:r>
              <a:rPr lang="en-US" dirty="0" smtClean="0"/>
              <a:t>. First-order logic is also called first-order predicate calculus or first-order functional calculus.</a:t>
            </a:r>
          </a:p>
          <a:p>
            <a:r>
              <a:rPr lang="en-US" dirty="0" smtClean="0"/>
              <a:t>A sentence in first-order logic is written in the below format: </a:t>
            </a:r>
          </a:p>
          <a:p>
            <a:r>
              <a:rPr lang="en-US" dirty="0" err="1" smtClean="0"/>
              <a:t>Px</a:t>
            </a:r>
            <a:r>
              <a:rPr lang="en-US" dirty="0" smtClean="0"/>
              <a:t> or P(x);</a:t>
            </a:r>
          </a:p>
          <a:p>
            <a:r>
              <a:rPr lang="en-US" dirty="0" smtClean="0"/>
              <a:t>Where P is the predicate; and</a:t>
            </a:r>
          </a:p>
          <a:p>
            <a:r>
              <a:rPr lang="en-US" dirty="0" smtClean="0"/>
              <a:t>x as the subject represented as a variable.</a:t>
            </a:r>
            <a:endParaRPr lang="en-US" dirty="0"/>
          </a:p>
        </p:txBody>
      </p:sp>
    </p:spTree>
    <p:extLst>
      <p:ext uri="{BB962C8B-B14F-4D97-AF65-F5344CB8AC3E}">
        <p14:creationId xmlns:p14="http://schemas.microsoft.com/office/powerpoint/2010/main" val="28505273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Predicate Logic using Prolog </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Prolog (``</a:t>
            </a:r>
            <a:r>
              <a:rPr lang="en-US" dirty="0" err="1" smtClean="0"/>
              <a:t>PROgramming</a:t>
            </a:r>
            <a:r>
              <a:rPr lang="en-US" dirty="0" smtClean="0"/>
              <a:t> in </a:t>
            </a:r>
            <a:r>
              <a:rPr lang="en-US" dirty="0" err="1" smtClean="0"/>
              <a:t>LOGic</a:t>
            </a:r>
            <a:r>
              <a:rPr lang="en-US" dirty="0" smtClean="0"/>
              <a:t>'') is a programming language based on the predicate calculus, reformatted in such a style.</a:t>
            </a:r>
          </a:p>
          <a:p>
            <a:r>
              <a:rPr lang="en-US" dirty="0" smtClean="0"/>
              <a:t>Here is a quick example. Recall the classic example: ``all humans are mortal; Socrates is human; therefore, Socrates is mortal.'' Here is how the first two clauses are written in predicate logic:</a:t>
            </a:r>
          </a:p>
          <a:p>
            <a:r>
              <a:rPr lang="en-US" dirty="0" smtClean="0"/>
              <a:t>∀X(human(X) —&gt; mortal(X))</a:t>
            </a:r>
          </a:p>
          <a:p>
            <a:r>
              <a:rPr lang="en-US" dirty="0" smtClean="0"/>
              <a:t>human(</a:t>
            </a:r>
            <a:r>
              <a:rPr lang="en-US" dirty="0" err="1" smtClean="0"/>
              <a:t>socrates</a:t>
            </a:r>
            <a:r>
              <a:rPr lang="en-US" dirty="0" smtClean="0"/>
              <a:t>)</a:t>
            </a:r>
          </a:p>
          <a:p>
            <a:r>
              <a:rPr lang="en-US" dirty="0" smtClean="0"/>
              <a:t>The two propositions look like this when written as Prolog code:</a:t>
            </a:r>
          </a:p>
          <a:p>
            <a:r>
              <a:rPr lang="en-US" dirty="0" smtClean="0"/>
              <a:t>mortal(X) :- human(X).</a:t>
            </a:r>
          </a:p>
          <a:p>
            <a:r>
              <a:rPr lang="en-US" dirty="0" smtClean="0"/>
              <a:t>human(</a:t>
            </a:r>
            <a:r>
              <a:rPr lang="en-US" dirty="0" err="1" smtClean="0"/>
              <a:t>socrates</a:t>
            </a:r>
            <a:r>
              <a:rPr lang="en-US" dirty="0" smtClean="0"/>
              <a:t>).</a:t>
            </a:r>
          </a:p>
          <a:p>
            <a:r>
              <a:rPr lang="en-US" dirty="0" smtClean="0"/>
              <a:t>(The ∀ is deleted, and —&gt; is ``flipped'' into :-.)</a:t>
            </a:r>
          </a:p>
          <a:p>
            <a:r>
              <a:rPr lang="en-US" dirty="0" smtClean="0"/>
              <a:t>The Prolog interpreter (theorem </a:t>
            </a:r>
            <a:r>
              <a:rPr lang="en-US" dirty="0" err="1" smtClean="0"/>
              <a:t>prover</a:t>
            </a:r>
            <a:r>
              <a:rPr lang="en-US" dirty="0" smtClean="0"/>
              <a:t>) reads and saves the above program. We ask the interpreter to prove `` Socrates is mortal'' like this:</a:t>
            </a:r>
          </a:p>
          <a:p>
            <a:r>
              <a:rPr lang="en-US" dirty="0" smtClean="0"/>
              <a:t>?- mortal(</a:t>
            </a:r>
            <a:r>
              <a:rPr lang="en-US" dirty="0" err="1" smtClean="0"/>
              <a:t>socrates</a:t>
            </a:r>
            <a:r>
              <a:rPr lang="en-US" dirty="0" smtClean="0"/>
              <a:t>). </a:t>
            </a:r>
          </a:p>
          <a:p>
            <a:r>
              <a:rPr lang="en-US" dirty="0" smtClean="0"/>
              <a:t>The </a:t>
            </a:r>
            <a:r>
              <a:rPr lang="en-US" dirty="0" err="1" smtClean="0"/>
              <a:t>prover</a:t>
            </a:r>
            <a:r>
              <a:rPr lang="en-US" dirty="0" smtClean="0"/>
              <a:t> builds the proof (using the resolution technique from the last chapter) and prints</a:t>
            </a:r>
          </a:p>
          <a:p>
            <a:r>
              <a:rPr lang="en-US" dirty="0" smtClean="0"/>
              <a:t>true</a:t>
            </a:r>
          </a:p>
          <a:p>
            <a:r>
              <a:rPr lang="en-US" dirty="0" smtClean="0"/>
              <a:t>meaning that it found a proof.</a:t>
            </a:r>
            <a:endParaRPr lang="en-US" dirty="0"/>
          </a:p>
        </p:txBody>
      </p:sp>
      <p:pic>
        <p:nvPicPr>
          <p:cNvPr id="5" name="Picture 4"/>
          <p:cNvPicPr>
            <a:picLocks noChangeAspect="1"/>
          </p:cNvPicPr>
          <p:nvPr/>
        </p:nvPicPr>
        <p:blipFill rotWithShape="1">
          <a:blip r:embed="rId2"/>
          <a:srcRect r="41598" b="75000"/>
          <a:stretch/>
        </p:blipFill>
        <p:spPr>
          <a:xfrm>
            <a:off x="4736892" y="5352504"/>
            <a:ext cx="6955436" cy="1505496"/>
          </a:xfrm>
          <a:prstGeom prst="rect">
            <a:avLst/>
          </a:prstGeom>
        </p:spPr>
      </p:pic>
    </p:spTree>
    <p:extLst>
      <p:ext uri="{BB962C8B-B14F-4D97-AF65-F5344CB8AC3E}">
        <p14:creationId xmlns:p14="http://schemas.microsoft.com/office/powerpoint/2010/main" val="76153988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r="19222" b="41420"/>
          <a:stretch/>
        </p:blipFill>
        <p:spPr>
          <a:xfrm>
            <a:off x="899410" y="870445"/>
            <a:ext cx="9848537" cy="4017364"/>
          </a:xfrm>
          <a:prstGeom prst="rect">
            <a:avLst/>
          </a:prstGeom>
        </p:spPr>
      </p:pic>
    </p:spTree>
    <p:extLst>
      <p:ext uri="{BB962C8B-B14F-4D97-AF65-F5344CB8AC3E}">
        <p14:creationId xmlns:p14="http://schemas.microsoft.com/office/powerpoint/2010/main" val="35568197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3249" y="656393"/>
            <a:ext cx="10515600" cy="4351338"/>
          </a:xfrm>
        </p:spPr>
        <p:txBody>
          <a:bodyPr/>
          <a:lstStyle/>
          <a:p>
            <a:r>
              <a:rPr lang="en-US" dirty="0" smtClean="0"/>
              <a:t>We can even ask the Prolog interpreter to discover who it is that is mortal, like this:</a:t>
            </a:r>
          </a:p>
          <a:p>
            <a:r>
              <a:rPr lang="en-US" dirty="0" smtClean="0"/>
              <a:t>?- mortal(Z).</a:t>
            </a:r>
          </a:p>
          <a:p>
            <a:r>
              <a:rPr lang="en-US" dirty="0" smtClean="0"/>
              <a:t>(That is, we ask to prove the proposition, ∃Z mortal(Z)). The interpreter replies with</a:t>
            </a:r>
          </a:p>
          <a:p>
            <a:r>
              <a:rPr lang="en-US" dirty="0" smtClean="0"/>
              <a:t>Z = </a:t>
            </a:r>
            <a:r>
              <a:rPr lang="en-US" dirty="0" err="1" smtClean="0"/>
              <a:t>socrates</a:t>
            </a:r>
            <a:endParaRPr lang="en-US" dirty="0" smtClean="0"/>
          </a:p>
          <a:p>
            <a:r>
              <a:rPr lang="en-US" dirty="0" smtClean="0"/>
              <a:t>showing that it built the proof, using </a:t>
            </a:r>
            <a:r>
              <a:rPr lang="en-US" dirty="0" err="1" smtClean="0"/>
              <a:t>socrates</a:t>
            </a:r>
            <a:r>
              <a:rPr lang="en-US" dirty="0" smtClean="0"/>
              <a:t> as the ``witness'' for Z.</a:t>
            </a:r>
            <a:endParaRPr lang="en-US" dirty="0"/>
          </a:p>
        </p:txBody>
      </p:sp>
      <p:pic>
        <p:nvPicPr>
          <p:cNvPr id="4" name="Picture 3"/>
          <p:cNvPicPr>
            <a:picLocks noChangeAspect="1"/>
          </p:cNvPicPr>
          <p:nvPr/>
        </p:nvPicPr>
        <p:blipFill rotWithShape="1">
          <a:blip r:embed="rId2"/>
          <a:srcRect r="57705" b="71803"/>
          <a:stretch/>
        </p:blipFill>
        <p:spPr>
          <a:xfrm>
            <a:off x="3852472" y="4167266"/>
            <a:ext cx="5156616" cy="1933731"/>
          </a:xfrm>
          <a:prstGeom prst="rect">
            <a:avLst/>
          </a:prstGeom>
        </p:spPr>
      </p:pic>
    </p:spTree>
    <p:extLst>
      <p:ext uri="{BB962C8B-B14F-4D97-AF65-F5344CB8AC3E}">
        <p14:creationId xmlns:p14="http://schemas.microsoft.com/office/powerpoint/2010/main" val="767669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92175"/>
          </a:xfrm>
        </p:spPr>
        <p:txBody>
          <a:bodyPr/>
          <a:lstStyle/>
          <a:p>
            <a:r>
              <a:rPr lang="en-US" dirty="0"/>
              <a:t>What to </a:t>
            </a:r>
            <a:r>
              <a:rPr lang="en-US" dirty="0" smtClean="0"/>
              <a:t>Represent?</a:t>
            </a:r>
            <a:endParaRPr lang="en-US" dirty="0"/>
          </a:p>
        </p:txBody>
      </p:sp>
      <p:sp>
        <p:nvSpPr>
          <p:cNvPr id="3" name="Content Placeholder 2"/>
          <p:cNvSpPr>
            <a:spLocks noGrp="1"/>
          </p:cNvSpPr>
          <p:nvPr>
            <p:ph idx="1"/>
          </p:nvPr>
        </p:nvSpPr>
        <p:spPr>
          <a:xfrm>
            <a:off x="838200" y="1690688"/>
            <a:ext cx="10515600" cy="4486275"/>
          </a:xfrm>
        </p:spPr>
        <p:txBody>
          <a:bodyPr>
            <a:normAutofit fontScale="92500" lnSpcReduction="20000"/>
          </a:bodyPr>
          <a:lstStyle/>
          <a:p>
            <a:pPr marL="0" indent="0">
              <a:buNone/>
            </a:pPr>
            <a:r>
              <a:rPr lang="en-US" dirty="0" smtClean="0"/>
              <a:t>Following are the kind of knowledge which needs to be represented in AI systems:</a:t>
            </a:r>
          </a:p>
          <a:p>
            <a:r>
              <a:rPr lang="en-US" b="1" dirty="0" smtClean="0"/>
              <a:t>Object:</a:t>
            </a:r>
            <a:r>
              <a:rPr lang="en-US" dirty="0" smtClean="0"/>
              <a:t> All the facts about objects in our world domain. E.g., Guitars contains strings, trumpets are brass instruments.</a:t>
            </a:r>
          </a:p>
          <a:p>
            <a:r>
              <a:rPr lang="en-US" b="1" dirty="0" smtClean="0"/>
              <a:t>Events:</a:t>
            </a:r>
            <a:r>
              <a:rPr lang="en-US" dirty="0" smtClean="0"/>
              <a:t> Events are the actions which occur in our world.</a:t>
            </a:r>
          </a:p>
          <a:p>
            <a:r>
              <a:rPr lang="en-US" b="1" dirty="0" smtClean="0"/>
              <a:t>Performance: </a:t>
            </a:r>
            <a:r>
              <a:rPr lang="en-US" dirty="0" smtClean="0"/>
              <a:t>It describe behavior which involves knowledge about how to do things.</a:t>
            </a:r>
          </a:p>
          <a:p>
            <a:r>
              <a:rPr lang="en-US" b="1" dirty="0" smtClean="0"/>
              <a:t>Meta-knowledge:</a:t>
            </a:r>
            <a:r>
              <a:rPr lang="en-US" dirty="0" smtClean="0"/>
              <a:t> It is knowledge about what we know.</a:t>
            </a:r>
          </a:p>
          <a:p>
            <a:r>
              <a:rPr lang="en-US" b="1" dirty="0" smtClean="0"/>
              <a:t>Facts:</a:t>
            </a:r>
            <a:r>
              <a:rPr lang="en-US" dirty="0" smtClean="0"/>
              <a:t> Facts are the truths about the real world and what we represent.</a:t>
            </a:r>
          </a:p>
          <a:p>
            <a:r>
              <a:rPr lang="en-US" b="1" dirty="0" smtClean="0"/>
              <a:t>Knowledge-Base:</a:t>
            </a:r>
            <a:r>
              <a:rPr lang="en-US" dirty="0" smtClean="0"/>
              <a:t> The central component of the knowledge-based agents is the knowledge base. It is represented as KB. </a:t>
            </a:r>
          </a:p>
          <a:p>
            <a:pPr lvl="1"/>
            <a:r>
              <a:rPr lang="en-US" dirty="0" smtClean="0"/>
              <a:t>The Knowledgebase is a group of the Sentences (Here, sentences are used as a technical term and not identical with the English language).</a:t>
            </a:r>
            <a:endParaRPr lang="en-US" dirty="0"/>
          </a:p>
        </p:txBody>
      </p:sp>
    </p:spTree>
    <p:extLst>
      <p:ext uri="{BB962C8B-B14F-4D97-AF65-F5344CB8AC3E}">
        <p14:creationId xmlns:p14="http://schemas.microsoft.com/office/powerpoint/2010/main" val="10847358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Knowledge?</a:t>
            </a:r>
            <a:endParaRPr lang="en-US" dirty="0"/>
          </a:p>
        </p:txBody>
      </p:sp>
      <p:sp>
        <p:nvSpPr>
          <p:cNvPr id="3" name="Content Placeholder 2"/>
          <p:cNvSpPr>
            <a:spLocks noGrp="1"/>
          </p:cNvSpPr>
          <p:nvPr>
            <p:ph idx="1"/>
          </p:nvPr>
        </p:nvSpPr>
        <p:spPr/>
        <p:txBody>
          <a:bodyPr/>
          <a:lstStyle/>
          <a:p>
            <a:r>
              <a:rPr lang="en-US" dirty="0" smtClean="0"/>
              <a:t>Knowledge is awareness or familiarity gained by experiences of facts, data, and situations. </a:t>
            </a:r>
          </a:p>
          <a:p>
            <a:pPr lvl="1"/>
            <a:r>
              <a:rPr lang="en-US" dirty="0" smtClean="0"/>
              <a:t>Following are the types of knowledge in artificial intelligence:</a:t>
            </a:r>
            <a:endParaRPr lang="en-US" dirty="0"/>
          </a:p>
        </p:txBody>
      </p:sp>
      <p:pic>
        <p:nvPicPr>
          <p:cNvPr id="1026" name="Picture 2" descr="Knowledge Representation in Artificial intellig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15263" y="3134656"/>
            <a:ext cx="4148137" cy="34233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08179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 Declarative Knowledge:</a:t>
            </a:r>
          </a:p>
          <a:p>
            <a:pPr lvl="1"/>
            <a:r>
              <a:rPr lang="en-US" dirty="0" smtClean="0"/>
              <a:t>Declarative knowledge is to know about something.</a:t>
            </a:r>
          </a:p>
          <a:p>
            <a:pPr lvl="1"/>
            <a:r>
              <a:rPr lang="en-US" dirty="0" smtClean="0"/>
              <a:t>It includes concepts, facts, and objects.</a:t>
            </a:r>
          </a:p>
          <a:p>
            <a:pPr lvl="1"/>
            <a:r>
              <a:rPr lang="en-US" dirty="0" smtClean="0"/>
              <a:t>It is also called descriptive knowledge and expressed in declarative sentences.</a:t>
            </a:r>
          </a:p>
          <a:p>
            <a:pPr lvl="1"/>
            <a:r>
              <a:rPr lang="en-US" dirty="0" smtClean="0"/>
              <a:t>It is simpler than procedural language.</a:t>
            </a:r>
          </a:p>
          <a:p>
            <a:r>
              <a:rPr lang="en-US" dirty="0" smtClean="0"/>
              <a:t>2. Procedural Knowledge</a:t>
            </a:r>
          </a:p>
          <a:p>
            <a:pPr lvl="1"/>
            <a:r>
              <a:rPr lang="en-US" dirty="0" smtClean="0"/>
              <a:t>It is also known as </a:t>
            </a:r>
            <a:r>
              <a:rPr lang="en-US" b="1" dirty="0" smtClean="0"/>
              <a:t>imperative</a:t>
            </a:r>
            <a:r>
              <a:rPr lang="en-US" dirty="0" smtClean="0"/>
              <a:t> knowledge.</a:t>
            </a:r>
          </a:p>
          <a:p>
            <a:pPr lvl="1"/>
            <a:r>
              <a:rPr lang="en-US" dirty="0" smtClean="0"/>
              <a:t>Procedural knowledge is a type of knowledge which is responsible for knowing how to do something.</a:t>
            </a:r>
          </a:p>
          <a:p>
            <a:pPr lvl="1"/>
            <a:r>
              <a:rPr lang="en-US" dirty="0" smtClean="0"/>
              <a:t>It can be directly applied to any task.</a:t>
            </a:r>
          </a:p>
          <a:p>
            <a:pPr lvl="1"/>
            <a:r>
              <a:rPr lang="en-US" dirty="0" smtClean="0"/>
              <a:t>It includes rules, strategies, procedures, agendas, etc.</a:t>
            </a:r>
          </a:p>
          <a:p>
            <a:pPr lvl="1"/>
            <a:r>
              <a:rPr lang="en-US" dirty="0" smtClean="0"/>
              <a:t>Procedural knowledge depends on the task on which it can be applied.</a:t>
            </a:r>
            <a:endParaRPr lang="en-US" dirty="0"/>
          </a:p>
        </p:txBody>
      </p:sp>
      <p:sp>
        <p:nvSpPr>
          <p:cNvPr id="4" name="Oval Callout 3"/>
          <p:cNvSpPr/>
          <p:nvPr/>
        </p:nvSpPr>
        <p:spPr>
          <a:xfrm>
            <a:off x="6515099" y="3257550"/>
            <a:ext cx="2071689" cy="742950"/>
          </a:xfrm>
          <a:prstGeom prst="wedgeEllipseCallout">
            <a:avLst>
              <a:gd name="adj1" fmla="val -124281"/>
              <a:gd name="adj2" fmla="val 4711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Talking about actions</a:t>
            </a:r>
            <a:endParaRPr lang="en-US" dirty="0"/>
          </a:p>
        </p:txBody>
      </p:sp>
    </p:spTree>
    <p:extLst>
      <p:ext uri="{BB962C8B-B14F-4D97-AF65-F5344CB8AC3E}">
        <p14:creationId xmlns:p14="http://schemas.microsoft.com/office/powerpoint/2010/main" val="11210701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6438"/>
          </a:xfrm>
        </p:spPr>
        <p:txBody>
          <a:bodyPr/>
          <a:lstStyle/>
          <a:p>
            <a:r>
              <a:rPr lang="en-US" dirty="0" smtClean="0"/>
              <a:t>…</a:t>
            </a:r>
            <a:endParaRPr lang="en-US" dirty="0"/>
          </a:p>
        </p:txBody>
      </p:sp>
      <p:sp>
        <p:nvSpPr>
          <p:cNvPr id="3" name="Content Placeholder 2"/>
          <p:cNvSpPr>
            <a:spLocks noGrp="1"/>
          </p:cNvSpPr>
          <p:nvPr>
            <p:ph idx="1"/>
          </p:nvPr>
        </p:nvSpPr>
        <p:spPr>
          <a:xfrm>
            <a:off x="838200" y="1385888"/>
            <a:ext cx="10515600" cy="4791075"/>
          </a:xfrm>
        </p:spPr>
        <p:txBody>
          <a:bodyPr>
            <a:normAutofit lnSpcReduction="10000"/>
          </a:bodyPr>
          <a:lstStyle/>
          <a:p>
            <a:r>
              <a:rPr lang="en-US" dirty="0" smtClean="0"/>
              <a:t>3. Meta-knowledge:</a:t>
            </a:r>
          </a:p>
          <a:p>
            <a:pPr lvl="1"/>
            <a:r>
              <a:rPr lang="en-US" dirty="0" smtClean="0"/>
              <a:t>Knowledge about the other types of knowledge is called Meta-knowledge.</a:t>
            </a:r>
          </a:p>
          <a:p>
            <a:r>
              <a:rPr lang="en-US" dirty="0" smtClean="0"/>
              <a:t>4. Heuristic knowledge:</a:t>
            </a:r>
          </a:p>
          <a:p>
            <a:pPr lvl="1"/>
            <a:r>
              <a:rPr lang="en-US" dirty="0" smtClean="0"/>
              <a:t>Heuristic knowledge is representing knowledge of some experts in a filed or subject.</a:t>
            </a:r>
          </a:p>
          <a:p>
            <a:pPr lvl="1"/>
            <a:r>
              <a:rPr lang="en-US" dirty="0" smtClean="0"/>
              <a:t>Heuristic knowledge is rules of thumb based on previous experiences, awareness of approaches, and which are good to work but not guaranteed.</a:t>
            </a:r>
          </a:p>
          <a:p>
            <a:r>
              <a:rPr lang="en-US" dirty="0" smtClean="0"/>
              <a:t>5. Structural knowledge:</a:t>
            </a:r>
          </a:p>
          <a:p>
            <a:pPr lvl="1"/>
            <a:r>
              <a:rPr lang="en-US" dirty="0" smtClean="0"/>
              <a:t>Structural knowledge is basic knowledge to problem-solving.</a:t>
            </a:r>
          </a:p>
          <a:p>
            <a:pPr lvl="1"/>
            <a:r>
              <a:rPr lang="en-US" dirty="0" smtClean="0"/>
              <a:t>It describes relationships between various concepts such as kind of, part of, and grouping of something.</a:t>
            </a:r>
          </a:p>
          <a:p>
            <a:pPr lvl="1"/>
            <a:r>
              <a:rPr lang="en-US" dirty="0" smtClean="0"/>
              <a:t>It describes the relationship that exists between concepts or objects.</a:t>
            </a:r>
            <a:endParaRPr lang="en-US" dirty="0"/>
          </a:p>
        </p:txBody>
      </p:sp>
    </p:spTree>
    <p:extLst>
      <p:ext uri="{BB962C8B-B14F-4D97-AF65-F5344CB8AC3E}">
        <p14:creationId xmlns:p14="http://schemas.microsoft.com/office/powerpoint/2010/main" val="1980327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7963"/>
            <a:ext cx="10515600" cy="977900"/>
          </a:xfrm>
        </p:spPr>
        <p:txBody>
          <a:bodyPr>
            <a:normAutofit fontScale="90000"/>
          </a:bodyPr>
          <a:lstStyle/>
          <a:p>
            <a:r>
              <a:rPr lang="en-US" dirty="0" smtClean="0"/>
              <a:t>The relation between knowledge and intelligence</a:t>
            </a:r>
            <a:br>
              <a:rPr lang="en-US" dirty="0" smtClean="0"/>
            </a:br>
            <a:endParaRPr lang="en-US" dirty="0"/>
          </a:p>
        </p:txBody>
      </p:sp>
      <p:sp>
        <p:nvSpPr>
          <p:cNvPr id="3" name="Content Placeholder 2"/>
          <p:cNvSpPr>
            <a:spLocks noGrp="1"/>
          </p:cNvSpPr>
          <p:nvPr>
            <p:ph idx="1"/>
          </p:nvPr>
        </p:nvSpPr>
        <p:spPr>
          <a:xfrm>
            <a:off x="838200" y="1185864"/>
            <a:ext cx="10515600" cy="4991100"/>
          </a:xfrm>
        </p:spPr>
        <p:txBody>
          <a:bodyPr>
            <a:normAutofit/>
          </a:bodyPr>
          <a:lstStyle/>
          <a:p>
            <a:r>
              <a:rPr lang="en-US" dirty="0" smtClean="0"/>
              <a:t>Knowledge of real-worlds plays a vital role in intelligence and same for creating artificial intelligence. </a:t>
            </a:r>
          </a:p>
          <a:p>
            <a:pPr lvl="1"/>
            <a:r>
              <a:rPr lang="en-US" dirty="0" smtClean="0"/>
              <a:t>Knowledge plays an important role in demonstrating intelligent behavior in AI agents.</a:t>
            </a:r>
          </a:p>
          <a:p>
            <a:pPr lvl="1"/>
            <a:r>
              <a:rPr lang="en-US" dirty="0" smtClean="0"/>
              <a:t>An agent is only able to accurately act on some input when he has some knowledge or experience about that input.</a:t>
            </a:r>
          </a:p>
          <a:p>
            <a:r>
              <a:rPr lang="en-US" dirty="0" smtClean="0"/>
              <a:t>Let's suppose if you met some person who is speaking in a language which you don't know, then how you will able to act on that.</a:t>
            </a:r>
          </a:p>
          <a:p>
            <a:pPr lvl="1"/>
            <a:r>
              <a:rPr lang="en-US" dirty="0" smtClean="0"/>
              <a:t> The same thing applies to the intelligent behavior of the agents.</a:t>
            </a:r>
          </a:p>
        </p:txBody>
      </p:sp>
    </p:spTree>
    <p:extLst>
      <p:ext uri="{BB962C8B-B14F-4D97-AF65-F5344CB8AC3E}">
        <p14:creationId xmlns:p14="http://schemas.microsoft.com/office/powerpoint/2010/main" val="30972553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lstStyle/>
          <a:p>
            <a:r>
              <a:rPr lang="en-US" dirty="0" smtClean="0"/>
              <a:t>As we can see in below diagram, there is one decision maker which act by sensing the environment and using knowledge. But if the knowledge part will not present then, it cannot display intelligent behavior.</a:t>
            </a:r>
          </a:p>
          <a:p>
            <a:endParaRPr lang="en-US" dirty="0"/>
          </a:p>
        </p:txBody>
      </p:sp>
      <p:pic>
        <p:nvPicPr>
          <p:cNvPr id="2050" name="Picture 2" descr="Knowledge Representation in Artificial intellig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4513" y="3324228"/>
            <a:ext cx="4762500" cy="2952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34199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1248</TotalTime>
  <Words>3332</Words>
  <Application>Microsoft Office PowerPoint</Application>
  <PresentationFormat>Widescreen</PresentationFormat>
  <Paragraphs>243</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inter-bold</vt:lpstr>
      <vt:lpstr>inter-regular</vt:lpstr>
      <vt:lpstr>Office Theme</vt:lpstr>
      <vt:lpstr>Knowledge Representation and Reasoning: Propositional and Predicate Logic  </vt:lpstr>
      <vt:lpstr>Intro..</vt:lpstr>
      <vt:lpstr>Intro..</vt:lpstr>
      <vt:lpstr>What to Represent?</vt:lpstr>
      <vt:lpstr>What is Knowledge?</vt:lpstr>
      <vt:lpstr>…</vt:lpstr>
      <vt:lpstr>…</vt:lpstr>
      <vt:lpstr>The relation between knowledge and intelligence </vt:lpstr>
      <vt:lpstr>…</vt:lpstr>
      <vt:lpstr>AI knowledge cycle</vt:lpstr>
      <vt:lpstr>Approaches to knowledge representation</vt:lpstr>
      <vt:lpstr>2. Inheritable knowledge:</vt:lpstr>
      <vt:lpstr>3. Inferential knowledge</vt:lpstr>
      <vt:lpstr>4. Procedural knowledge</vt:lpstr>
      <vt:lpstr>Requirements for knowledge Representation system </vt:lpstr>
      <vt:lpstr>PowerPoint Presentation</vt:lpstr>
      <vt:lpstr>1. Logical Representation</vt:lpstr>
      <vt:lpstr>2. Semantic Network Representation</vt:lpstr>
      <vt:lpstr>3. Frame Representation</vt:lpstr>
      <vt:lpstr>4. Production Rules</vt:lpstr>
      <vt:lpstr>Propositional logic</vt:lpstr>
      <vt:lpstr>Following are some basic facts about propositional logic</vt:lpstr>
      <vt:lpstr>Syntax of propositional logic</vt:lpstr>
      <vt:lpstr>Logical Connectives</vt:lpstr>
      <vt:lpstr>Limitations of Propositional logic</vt:lpstr>
      <vt:lpstr>Rules of Inference in Artificial intelligence</vt:lpstr>
      <vt:lpstr>PowerPoint Presentation</vt:lpstr>
      <vt:lpstr>Example</vt:lpstr>
      <vt:lpstr>PowerPoint Presentation</vt:lpstr>
      <vt:lpstr>Types of Inference rules</vt:lpstr>
      <vt:lpstr>2. Modus Tollens</vt:lpstr>
      <vt:lpstr>What is predicate logic?</vt:lpstr>
      <vt:lpstr>Existential Quantifier</vt:lpstr>
      <vt:lpstr>Universal Quantifier</vt:lpstr>
      <vt:lpstr>What is first-order predicate logic? And its example? </vt:lpstr>
      <vt:lpstr>Predicate Logic using Prolog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Representation: Propositional and Predicate Logic</dc:title>
  <dc:creator>Haier</dc:creator>
  <cp:lastModifiedBy>Haier</cp:lastModifiedBy>
  <cp:revision>50</cp:revision>
  <dcterms:created xsi:type="dcterms:W3CDTF">2022-12-18T13:05:27Z</dcterms:created>
  <dcterms:modified xsi:type="dcterms:W3CDTF">2022-12-19T09:53:55Z</dcterms:modified>
</cp:coreProperties>
</file>