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57" r:id="rId12"/>
    <p:sldId id="259" r:id="rId13"/>
    <p:sldId id="260" r:id="rId14"/>
    <p:sldId id="261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1" r:id="rId32"/>
    <p:sldId id="278" r:id="rId33"/>
    <p:sldId id="2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9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5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2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3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2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0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F463E-0782-42AB-956E-DB219AB69BB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925D5-5463-4C14-AD5E-C9F08611F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275" y="465138"/>
            <a:ext cx="9144000" cy="1306512"/>
          </a:xfrm>
        </p:spPr>
        <p:txBody>
          <a:bodyPr/>
          <a:lstStyle/>
          <a:p>
            <a:r>
              <a:rPr lang="en-US" dirty="0" smtClean="0"/>
              <a:t>Expert System</a:t>
            </a:r>
            <a:endParaRPr lang="en-US" dirty="0"/>
          </a:p>
        </p:txBody>
      </p:sp>
      <p:pic>
        <p:nvPicPr>
          <p:cNvPr id="4" name="Picture 4" descr="Expert Systems in Artificial Intelligence - Javat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49" y="1957387"/>
            <a:ext cx="11174414" cy="46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80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en-US" dirty="0"/>
              <a:t>Expert System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48148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Goal driven reasoning or backward chaining </a:t>
            </a:r>
            <a:r>
              <a:rPr lang="en-US" dirty="0"/>
              <a:t>– an inference technique which uses </a:t>
            </a:r>
            <a:r>
              <a:rPr lang="en-US" dirty="0" smtClean="0"/>
              <a:t>IF THEN </a:t>
            </a:r>
            <a:r>
              <a:rPr lang="en-US" dirty="0"/>
              <a:t>rules to repetitively break a goal into smaller sub-goals, which are easier </a:t>
            </a:r>
            <a:r>
              <a:rPr lang="en-US" dirty="0" smtClean="0"/>
              <a:t>to prove</a:t>
            </a:r>
            <a:r>
              <a:rPr lang="en-US" dirty="0"/>
              <a:t>;</a:t>
            </a:r>
          </a:p>
          <a:p>
            <a:r>
              <a:rPr lang="en-US" b="1" dirty="0" smtClean="0"/>
              <a:t>Coping </a:t>
            </a:r>
            <a:r>
              <a:rPr lang="en-US" b="1" dirty="0"/>
              <a:t>with uncertainty </a:t>
            </a:r>
            <a:r>
              <a:rPr lang="en-US" dirty="0"/>
              <a:t>– the ability of the system to reason with rules and data </a:t>
            </a:r>
            <a:r>
              <a:rPr lang="en-US" dirty="0" smtClean="0"/>
              <a:t>that are </a:t>
            </a:r>
            <a:r>
              <a:rPr lang="en-US" dirty="0"/>
              <a:t>not precisely known;</a:t>
            </a:r>
          </a:p>
          <a:p>
            <a:r>
              <a:rPr lang="en-US" b="1" dirty="0" smtClean="0"/>
              <a:t>Data </a:t>
            </a:r>
            <a:r>
              <a:rPr lang="en-US" b="1" dirty="0"/>
              <a:t>driven reasoning or forward chaining </a:t>
            </a:r>
            <a:r>
              <a:rPr lang="en-US" dirty="0"/>
              <a:t>– an inference technique that uses </a:t>
            </a:r>
            <a:r>
              <a:rPr lang="en-US" dirty="0" smtClean="0"/>
              <a:t>IF THEN </a:t>
            </a:r>
            <a:r>
              <a:rPr lang="en-US" dirty="0"/>
              <a:t>rules to deduce a problem solution from initial data;</a:t>
            </a:r>
          </a:p>
          <a:p>
            <a:r>
              <a:rPr lang="en-US" b="1" dirty="0" smtClean="0"/>
              <a:t>Data </a:t>
            </a:r>
            <a:r>
              <a:rPr lang="en-US" b="1" dirty="0"/>
              <a:t>representation </a:t>
            </a:r>
            <a:r>
              <a:rPr lang="en-US" dirty="0"/>
              <a:t>– the way in which the problem specific data in the system </a:t>
            </a:r>
            <a:r>
              <a:rPr lang="en-US" dirty="0" smtClean="0"/>
              <a:t>is stored </a:t>
            </a:r>
            <a:r>
              <a:rPr lang="en-US" dirty="0"/>
              <a:t>and accessed;</a:t>
            </a:r>
          </a:p>
          <a:p>
            <a:r>
              <a:rPr lang="en-US" b="1" dirty="0" smtClean="0"/>
              <a:t>User </a:t>
            </a:r>
            <a:r>
              <a:rPr lang="en-US" b="1" dirty="0"/>
              <a:t>interface </a:t>
            </a:r>
            <a:r>
              <a:rPr lang="en-US" dirty="0"/>
              <a:t>– that portion of the code that creates an easy-to-use system;</a:t>
            </a:r>
          </a:p>
          <a:p>
            <a:r>
              <a:rPr lang="en-US" b="1" dirty="0" smtClean="0"/>
              <a:t>Explanations</a:t>
            </a:r>
            <a:r>
              <a:rPr lang="en-US" dirty="0" smtClean="0"/>
              <a:t> </a:t>
            </a:r>
            <a:r>
              <a:rPr lang="en-US" dirty="0"/>
              <a:t>– the ability of the system to explain the reasoning process that it used </a:t>
            </a:r>
            <a:r>
              <a:rPr lang="en-US" dirty="0" smtClean="0"/>
              <a:t>to reach </a:t>
            </a:r>
            <a:r>
              <a:rPr lang="en-US" dirty="0"/>
              <a:t>a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132356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edical Diagnosis Expert System for Malaria and Relat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49" y="334963"/>
            <a:ext cx="8802687" cy="61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762" y="485775"/>
            <a:ext cx="4714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 typical architecture of an expert system</a:t>
            </a:r>
          </a:p>
        </p:txBody>
      </p:sp>
    </p:spTree>
    <p:extLst>
      <p:ext uri="{BB962C8B-B14F-4D97-AF65-F5344CB8AC3E}">
        <p14:creationId xmlns:p14="http://schemas.microsoft.com/office/powerpoint/2010/main" val="1615474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1"/>
            <a:ext cx="10706100" cy="15192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/>
              <a:t>MYCIN Expert System – The First AI Medical </a:t>
            </a:r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6100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MYCIN was advanced for its time and had a competence level comparable to blood infection specialists and greater accuracy than general practitioners. The thought processes that it used were similar to human thought.</a:t>
            </a:r>
          </a:p>
          <a:p>
            <a:r>
              <a:rPr lang="en-US" dirty="0" smtClean="0"/>
              <a:t>Researchers wrote this system in Lisp, a set of multiple programming languages designed to work with artificial intelligence. This system was the first system of its kind invented for medical usage.</a:t>
            </a:r>
          </a:p>
          <a:p>
            <a:r>
              <a:rPr lang="en-US" dirty="0" smtClean="0"/>
              <a:t>MYCIN’s foundations came from another framework developed at Stanford called DENDRAL. This system helped find new chemical compounds in the organic chemistry 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4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MYCIN Expert System </a:t>
            </a: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Edward </a:t>
            </a:r>
            <a:r>
              <a:rPr lang="en-US" dirty="0" err="1" smtClean="0"/>
              <a:t>Shortliffe</a:t>
            </a:r>
            <a:r>
              <a:rPr lang="en-US" dirty="0" smtClean="0"/>
              <a:t>, the developer, was with the Department of Medicine and Computer Science at Stanford University School of Medicine. </a:t>
            </a:r>
          </a:p>
          <a:p>
            <a:r>
              <a:rPr lang="en-US" dirty="0" smtClean="0"/>
              <a:t>During its usage, this expert system provided recommendations about antibiotics to use for patients with meningitis. </a:t>
            </a:r>
          </a:p>
          <a:p>
            <a:r>
              <a:rPr lang="en-US" dirty="0" smtClean="0"/>
              <a:t>Advantages of this system included a high degree of accuracy; however, </a:t>
            </a:r>
          </a:p>
          <a:p>
            <a:r>
              <a:rPr lang="en-US" dirty="0" smtClean="0"/>
              <a:t>disadvantages included not exceeding human competency levels to that high a degree.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42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MYCIN Expert System: How It </a:t>
            </a:r>
            <a:r>
              <a:rPr lang="en-US" dirty="0" smtClean="0"/>
              <a:t>Worked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MYCIN was an expert system using backward chaining, a form of artificial intelligence. </a:t>
            </a:r>
          </a:p>
          <a:p>
            <a:r>
              <a:rPr lang="en-US" dirty="0" smtClean="0"/>
              <a:t>In this context, backward chaining helped determine that the patient had an infection and worked back through several steps to determine the type of bacteria and which antibiotics to use. </a:t>
            </a:r>
          </a:p>
          <a:p>
            <a:r>
              <a:rPr lang="en-US" dirty="0" smtClean="0"/>
              <a:t>Advantages included making it easier to find out the causes because of the known endpoint.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5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Prolog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just five symbols or things that you have to remember which covers a lot of Prolog Syntax:</a:t>
            </a:r>
          </a:p>
          <a:p>
            <a:endParaRPr lang="en-US" dirty="0" smtClean="0"/>
          </a:p>
          <a:p>
            <a:r>
              <a:rPr lang="en-US" dirty="0" smtClean="0"/>
              <a:t>:- means this arrow → (meaning “it implies that”)</a:t>
            </a:r>
          </a:p>
          <a:p>
            <a:r>
              <a:rPr lang="en-US" dirty="0" smtClean="0"/>
              <a:t>, which means AND</a:t>
            </a:r>
          </a:p>
          <a:p>
            <a:r>
              <a:rPr lang="en-US" dirty="0" smtClean="0"/>
              <a:t>; represents OR</a:t>
            </a:r>
          </a:p>
          <a:p>
            <a:r>
              <a:rPr lang="en-US" dirty="0" smtClean="0"/>
              <a:t>A any word written with a capital letter is a variable</a:t>
            </a:r>
          </a:p>
          <a:p>
            <a:r>
              <a:rPr lang="en-US" dirty="0" smtClean="0"/>
              <a:t>. represents end</a:t>
            </a:r>
          </a:p>
          <a:p>
            <a:r>
              <a:rPr lang="en-US" dirty="0" smtClean="0"/>
              <a:t>() for enclosing data/information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053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Facts and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 FACT is basically a thing that is known or proved to be true. For example, Alex is a Male, </a:t>
            </a:r>
            <a:r>
              <a:rPr lang="en-US" dirty="0" err="1" smtClean="0"/>
              <a:t>Tweety</a:t>
            </a:r>
            <a:r>
              <a:rPr lang="en-US" dirty="0" smtClean="0"/>
              <a:t> is a Bird, A Bicycle has two tires.</a:t>
            </a:r>
          </a:p>
          <a:p>
            <a:r>
              <a:rPr lang="en-US" dirty="0" smtClean="0"/>
              <a:t>Based on the facts we make RULES.</a:t>
            </a:r>
          </a:p>
          <a:p>
            <a:pPr marL="0" indent="0">
              <a:buNone/>
            </a:pPr>
            <a:r>
              <a:rPr lang="en-US" dirty="0" smtClean="0"/>
              <a:t>Example 1:</a:t>
            </a:r>
          </a:p>
          <a:p>
            <a:r>
              <a:rPr lang="en-US" dirty="0" smtClean="0"/>
              <a:t>Facts: The bathroom is dry. The hall is wet. There is a leak in the kitchen.</a:t>
            </a:r>
          </a:p>
          <a:p>
            <a:r>
              <a:rPr lang="en-US" dirty="0" smtClean="0"/>
              <a:t>Rule: IF the bathroom is dry AND the hall is wet THEN there is a leak in the kitchen.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18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Alex is the father of Matt, and Matt is the father of Quinn that means Alex is the grandfather of Quinn.</a:t>
            </a:r>
          </a:p>
          <a:p>
            <a:r>
              <a:rPr lang="en-US" dirty="0" smtClean="0"/>
              <a:t>Let generalize it: If X is the father of Y, and Y is the father of Z that implies X is the grandfather of Z.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0139" y="4314825"/>
            <a:ext cx="44577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father(</a:t>
            </a:r>
            <a:r>
              <a:rPr lang="en-US" dirty="0" err="1" smtClean="0"/>
              <a:t>alex,matt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father(</a:t>
            </a:r>
            <a:r>
              <a:rPr lang="en-US" dirty="0" err="1" smtClean="0"/>
              <a:t>matt,quinn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grandfather(X,Y):-father(X,Z),father(Z,Y).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86588" y="4200525"/>
            <a:ext cx="404336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Ask Now</a:t>
            </a:r>
          </a:p>
          <a:p>
            <a:r>
              <a:rPr lang="en-US" dirty="0" smtClean="0"/>
              <a:t>Who is the father of matt? father(</a:t>
            </a:r>
            <a:r>
              <a:rPr lang="en-US" dirty="0" err="1" smtClean="0"/>
              <a:t>K,matt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Who is the grandfather of Quinn? grandfather(</a:t>
            </a:r>
            <a:r>
              <a:rPr lang="en-US" dirty="0" err="1" smtClean="0"/>
              <a:t>V,quinn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Is Alex is the grandfather of Quinn? grandfather(</a:t>
            </a:r>
            <a:r>
              <a:rPr lang="en-US" dirty="0" err="1" smtClean="0"/>
              <a:t>alex,quinn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2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actor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A factor table is a simple table that can be made using an excel sheet and is a part of Knowledge Representation.</a:t>
            </a:r>
          </a:p>
          <a:p>
            <a:r>
              <a:rPr lang="en-US" dirty="0" smtClean="0"/>
              <a:t>Knowledge representation is a brief note of the expert system.</a:t>
            </a:r>
          </a:p>
          <a:p>
            <a:r>
              <a:rPr lang="en-US" dirty="0" smtClean="0"/>
              <a:t>In the factor table, we just represent the knowledge we have and this makes it easy for us to write rules and facts.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5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smtClean="0"/>
              <a:t>Steps to design Expert System in Prolog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 here are the steps of how our expert system will be created:</a:t>
            </a:r>
          </a:p>
          <a:p>
            <a:endParaRPr lang="en-US" dirty="0" smtClean="0"/>
          </a:p>
          <a:p>
            <a:r>
              <a:rPr lang="en-US" dirty="0" smtClean="0"/>
              <a:t>Write a brief description of the knowledge we have for the system and from that knowledge, we’ll make the factor table</a:t>
            </a:r>
          </a:p>
          <a:p>
            <a:r>
              <a:rPr lang="en-US" dirty="0" smtClean="0"/>
              <a:t>From the factor table, we’ll write rules (production rules)</a:t>
            </a:r>
          </a:p>
          <a:p>
            <a:r>
              <a:rPr lang="en-US" dirty="0" smtClean="0"/>
              <a:t>Write those rules in the prolog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338"/>
          </a:xfrm>
        </p:spPr>
        <p:txBody>
          <a:bodyPr/>
          <a:lstStyle/>
          <a:p>
            <a:r>
              <a:rPr lang="en-US" dirty="0" smtClean="0"/>
              <a:t>The Concept of Expert System</a:t>
            </a:r>
            <a:endParaRPr lang="en-US" dirty="0"/>
          </a:p>
        </p:txBody>
      </p:sp>
      <p:pic>
        <p:nvPicPr>
          <p:cNvPr id="3074" name="Picture 2" descr="https://html.scirp.org/file/1-2370078x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60" y="1690688"/>
            <a:ext cx="10471240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03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An expert system that suggests a song to you based on your personality type and mood.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For our expert system we are considering 2 types of moods. We are categorizing moods generally in these two types:</a:t>
            </a:r>
          </a:p>
          <a:p>
            <a:r>
              <a:rPr lang="en-US" dirty="0" smtClean="0"/>
              <a:t>Happy</a:t>
            </a:r>
          </a:p>
          <a:p>
            <a:r>
              <a:rPr lang="en-US" dirty="0" smtClean="0"/>
              <a:t>Sad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34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We just need to ask the person these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Are you an Introvert or Extrovert?</a:t>
            </a:r>
          </a:p>
          <a:p>
            <a:r>
              <a:rPr lang="en-US" dirty="0" smtClean="0"/>
              <a:t>Are you Intuitive or Observant?</a:t>
            </a:r>
          </a:p>
          <a:p>
            <a:r>
              <a:rPr lang="en-US" dirty="0" smtClean="0"/>
              <a:t>Are you Thinking or Feeling?</a:t>
            </a:r>
          </a:p>
          <a:p>
            <a:r>
              <a:rPr lang="en-US" dirty="0" smtClean="0"/>
              <a:t>Are you Judging or Prospecting?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(we will just ask the user to enter their personality type)</a:t>
            </a:r>
          </a:p>
          <a:p>
            <a:r>
              <a:rPr lang="en-US" dirty="0" smtClean="0"/>
              <a:t>How is your mood?</a:t>
            </a:r>
          </a:p>
          <a:p>
            <a:pPr marL="0" indent="0">
              <a:buNone/>
            </a:pPr>
            <a:r>
              <a:rPr lang="en-US" sz="2000" dirty="0" smtClean="0"/>
              <a:t>So the top two questions will suggest a song link to the user. Let’s create a factor table which will simplify the knowledge for us.</a:t>
            </a:r>
            <a:endParaRPr lang="en-US" sz="20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158162" y="1825625"/>
            <a:ext cx="3043238" cy="685800"/>
          </a:xfrm>
          <a:prstGeom prst="wedgeRoundRectCallout">
            <a:avLst>
              <a:gd name="adj1" fmla="val -182805"/>
              <a:gd name="adj2" fmla="val 2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Shy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539162" y="2646362"/>
            <a:ext cx="3043238" cy="685800"/>
          </a:xfrm>
          <a:prstGeom prst="wedgeRoundRectCallout">
            <a:avLst>
              <a:gd name="adj1" fmla="val -139143"/>
              <a:gd name="adj2" fmla="val -35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629525" y="3467099"/>
            <a:ext cx="4352925" cy="685800"/>
          </a:xfrm>
          <a:prstGeom prst="wedgeRoundRectCallout">
            <a:avLst>
              <a:gd name="adj1" fmla="val -155761"/>
              <a:gd name="adj2" fmla="val -854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 </a:t>
            </a:r>
            <a:r>
              <a:rPr lang="en-US" dirty="0"/>
              <a:t>beyond the workings of consciousness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43613" y="3722688"/>
            <a:ext cx="1357312" cy="557212"/>
          </a:xfrm>
          <a:prstGeom prst="wedgeRoundRectCallout">
            <a:avLst>
              <a:gd name="adj1" fmla="val -86096"/>
              <a:gd name="adj2" fmla="val 41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flexible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9679781" y="4329113"/>
            <a:ext cx="1357312" cy="557212"/>
          </a:xfrm>
          <a:prstGeom prst="wedgeRoundRectCallout">
            <a:avLst>
              <a:gd name="adj1" fmla="val -507149"/>
              <a:gd name="adj2" fmla="val -60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0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Factor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This is a factor table that we have made using the brief note above: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470" t="20625" r="1210" b="23750"/>
          <a:stretch/>
        </p:blipFill>
        <p:spPr>
          <a:xfrm>
            <a:off x="969349" y="2611436"/>
            <a:ext cx="10253302" cy="32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61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Usable Factor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We can write the facts and rules using this but </a:t>
            </a:r>
          </a:p>
          <a:p>
            <a:r>
              <a:rPr lang="en-US" dirty="0" smtClean="0"/>
              <a:t>first, let’s make </a:t>
            </a:r>
            <a:r>
              <a:rPr lang="en-US" b="1" dirty="0" smtClean="0"/>
              <a:t>another factor table </a:t>
            </a:r>
            <a:r>
              <a:rPr lang="en-US" dirty="0" smtClean="0"/>
              <a:t>because we can make a simplified version of the above table. </a:t>
            </a:r>
          </a:p>
          <a:p>
            <a:r>
              <a:rPr lang="en-US" dirty="0" smtClean="0"/>
              <a:t>And this table will work as the main table based on which we’ll be writing our logic.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0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58" t="9791" r="25703" b="13959"/>
          <a:stretch/>
        </p:blipFill>
        <p:spPr>
          <a:xfrm>
            <a:off x="857249" y="242888"/>
            <a:ext cx="7286625" cy="624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0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second 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It’s all about creating the factor table that makes it easier for you to understand and write code. This second/main factor table indicates that:</a:t>
            </a:r>
          </a:p>
          <a:p>
            <a:endParaRPr lang="en-US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Personalities </a:t>
            </a:r>
            <a:r>
              <a:rPr lang="en-US" sz="3200" b="1" dirty="0" err="1" smtClean="0">
                <a:solidFill>
                  <a:srgbClr val="FF0000"/>
                </a:solidFill>
              </a:rPr>
              <a:t>entj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</a:rPr>
              <a:t>enfj</a:t>
            </a:r>
            <a:r>
              <a:rPr lang="en-US" sz="3200" b="1" dirty="0" smtClean="0">
                <a:solidFill>
                  <a:srgbClr val="FF0000"/>
                </a:solidFill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</a:rPr>
              <a:t>enfp</a:t>
            </a:r>
            <a:r>
              <a:rPr lang="en-US" sz="3200" b="1" dirty="0" smtClean="0">
                <a:solidFill>
                  <a:srgbClr val="FF0000"/>
                </a:solidFill>
              </a:rPr>
              <a:t> when happy listen to jazz so here is a link that we can suggest.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51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Production Rules &amp; Predicate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75"/>
            <a:ext cx="10515600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Let’s define some facts and rules along with that we write the predicate logic. So some facts would be:</a:t>
            </a:r>
          </a:p>
          <a:p>
            <a:r>
              <a:rPr lang="en-US" dirty="0" smtClean="0"/>
              <a:t>ENTJ is a personality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P(x) means x is a personality</a:t>
            </a:r>
          </a:p>
          <a:p>
            <a:r>
              <a:rPr lang="en-US" dirty="0" smtClean="0"/>
              <a:t>Happy/Sad is a mood.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M(x) means x is a mood.</a:t>
            </a:r>
          </a:p>
          <a:p>
            <a:r>
              <a:rPr lang="en-US" dirty="0" smtClean="0"/>
              <a:t>https://www.youtube.com/watch?v=c8YIlU_30Kk song is of Jazz Genre.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S(</a:t>
            </a:r>
            <a:r>
              <a:rPr lang="en-US" dirty="0" err="1" smtClean="0">
                <a:solidFill>
                  <a:srgbClr val="FF0000"/>
                </a:solidFill>
              </a:rPr>
              <a:t>x,y</a:t>
            </a:r>
            <a:r>
              <a:rPr lang="en-US" dirty="0" smtClean="0">
                <a:solidFill>
                  <a:srgbClr val="FF0000"/>
                </a:solidFill>
              </a:rPr>
              <a:t>) means song x is of y genre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83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911" y="625475"/>
            <a:ext cx="10806113" cy="53467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So these are the basic facts that we’ll use for all of our logic. For example, if we have to write: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Suggest song link https://www.youtube.com/watch?v=c8YIlU_30Kk of jazz genre implies that the person’s mood is happy and he is of </a:t>
            </a:r>
            <a:r>
              <a:rPr lang="en-US" dirty="0" err="1" smtClean="0">
                <a:solidFill>
                  <a:srgbClr val="FF0000"/>
                </a:solidFill>
              </a:rPr>
              <a:t>entj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enfj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enfp</a:t>
            </a:r>
            <a:r>
              <a:rPr lang="en-US" dirty="0" smtClean="0">
                <a:solidFill>
                  <a:srgbClr val="FF0000"/>
                </a:solidFill>
              </a:rPr>
              <a:t> personality type.</a:t>
            </a:r>
          </a:p>
          <a:p>
            <a:endParaRPr lang="en-US" dirty="0" smtClean="0"/>
          </a:p>
          <a:p>
            <a:r>
              <a:rPr lang="en-US" dirty="0" smtClean="0"/>
              <a:t>In predicate logic, it’ll be: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∀x: S(</a:t>
            </a:r>
            <a:r>
              <a:rPr lang="en-US" dirty="0" err="1" smtClean="0"/>
              <a:t>x,y</a:t>
            </a:r>
            <a:r>
              <a:rPr lang="en-US" dirty="0" smtClean="0"/>
              <a:t>) → M(x) ∧ P(x) ∨ P(x) ∨ P(x)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67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Let’s code Prolog!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the Prolog Syntax discussed in the start. Let’s use that to write a rule-based on our factor table.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364" y="3443289"/>
            <a:ext cx="112728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song('https://www.youtube.com/watch?v=c8YIlU_30Kk',jazz,M,P):- M = happy ,(P= (entj) ; P=(enfj) ; P=(enfp)),!.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4364" y="4900613"/>
            <a:ext cx="10739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line of code when translated to English becomes:</a:t>
            </a:r>
          </a:p>
          <a:p>
            <a:endParaRPr lang="en-US" dirty="0" smtClean="0"/>
          </a:p>
          <a:p>
            <a:r>
              <a:rPr lang="en-US" dirty="0" smtClean="0"/>
              <a:t>Song ‘https://www.youtube.com/watch?v=c8YIlU_30Kk' of jazz genre implies that mood is happy and personality is </a:t>
            </a:r>
            <a:r>
              <a:rPr lang="en-US" dirty="0" err="1" smtClean="0"/>
              <a:t>entj</a:t>
            </a:r>
            <a:r>
              <a:rPr lang="en-US" dirty="0" smtClean="0"/>
              <a:t> or </a:t>
            </a:r>
            <a:r>
              <a:rPr lang="en-US" dirty="0" err="1" smtClean="0"/>
              <a:t>enfj</a:t>
            </a:r>
            <a:r>
              <a:rPr lang="en-US" dirty="0" smtClean="0"/>
              <a:t> or </a:t>
            </a:r>
            <a:r>
              <a:rPr lang="en-US" dirty="0" err="1" smtClean="0"/>
              <a:t>enfp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88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code indicates that for a song we’ll have song link and genre which are the known variables in this rule because we know it's a fact that this song is of which genre.</a:t>
            </a:r>
          </a:p>
          <a:p>
            <a:r>
              <a:rPr lang="en-US" dirty="0" smtClean="0"/>
              <a:t>M which stands for Mood and P which stands for Personality are the unknown variables and will require the user’s input. </a:t>
            </a:r>
            <a:r>
              <a:rPr lang="en-US" b="1" dirty="0" smtClean="0">
                <a:solidFill>
                  <a:srgbClr val="FF0000"/>
                </a:solidFill>
              </a:rPr>
              <a:t>Remember everything that is written with a capital letter at the start considered as a variable.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043488"/>
            <a:ext cx="1032986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also see the usage of , and ; which represents AND </a:t>
            </a:r>
            <a:r>
              <a:rPr lang="en-US" dirty="0" err="1" smtClean="0"/>
              <a:t>and</a:t>
            </a:r>
            <a:r>
              <a:rPr lang="en-US" dirty="0" smtClean="0"/>
              <a:t> OR in prolog syntax. We used () to keep the OR conditions together.</a:t>
            </a:r>
          </a:p>
          <a:p>
            <a:r>
              <a:rPr lang="en-US" dirty="0" smtClean="0"/>
              <a:t>! at the end of the line is called cut and is used to reduce backtracking. It’s optional you can remove ,! if you want and it’ll not affect the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7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What is Expert System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An expert system is a computer program that is designed to solve complex problems and to provide decision-making ability like a human expert.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6037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337" y="3571875"/>
            <a:ext cx="572928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song('https://www.youtube.com/watch?v=-fvBrKeobyA',alternative_rock,M,P):- M = sad ,(P= (</a:t>
            </a:r>
            <a:r>
              <a:rPr lang="en-US" sz="1000" dirty="0" err="1" smtClean="0"/>
              <a:t>intj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song('https://www.youtube.com/watch?v=qGxO2YNFj1o',rock,M,P):- M = sad ,(P= (</a:t>
            </a:r>
            <a:r>
              <a:rPr lang="en-US" sz="1000" dirty="0" err="1" smtClean="0"/>
              <a:t>entp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song('https://www.youtube.com/watch?v=2MRdtXWcgIw',punk,M,P):- M = sad ,(P= (</a:t>
            </a:r>
            <a:r>
              <a:rPr lang="en-US" sz="1000" dirty="0" err="1" smtClean="0"/>
              <a:t>intp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song('https://www.youtube.com/watch?v=F90ymkS2dt4',world,M,P):- M = sad ,(P= (</a:t>
            </a:r>
            <a:r>
              <a:rPr lang="en-US" sz="1000" dirty="0" err="1" smtClean="0"/>
              <a:t>infj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song('https://www.youtube.com/watch?v=6R9nWRWgl90',blues,M,P):- M = sad ,(P= (</a:t>
            </a:r>
            <a:r>
              <a:rPr lang="en-US" sz="1000" dirty="0" err="1" smtClean="0"/>
              <a:t>enfj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song('https://www.youtube.com/watch?v=sbX_aElB2dI',ambient,M,P):- M = sad ,(P= (</a:t>
            </a:r>
            <a:r>
              <a:rPr lang="en-US" sz="1000" dirty="0" err="1" smtClean="0"/>
              <a:t>enfp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song('https://www.youtube.com/watch?v=T8-96tqFCFU&amp;vl=en',pop_songs,M,P):- M = sad ,(P= (</a:t>
            </a:r>
            <a:r>
              <a:rPr lang="en-US" sz="1000" dirty="0" err="1" smtClean="0"/>
              <a:t>istj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song('https://www.youtube.com/watch?v=K_-e99oLp4Y',religious,M,P):- M = sad ,(P= (</a:t>
            </a:r>
            <a:r>
              <a:rPr lang="en-US" sz="1000" dirty="0" err="1" smtClean="0"/>
              <a:t>isfj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song('https://www.youtube.com/watch?v=0pZmHnj3-jQ',hip_hop,M,P):- M = sad ,(P= (</a:t>
            </a:r>
            <a:r>
              <a:rPr lang="en-US" sz="1000" dirty="0" err="1" smtClean="0"/>
              <a:t>estj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song('https://www.youtube.com/watch?v=KVIwQFEyZQE',soul,M,P):- M = sad ,(P= (</a:t>
            </a:r>
            <a:r>
              <a:rPr lang="en-US" sz="1000" dirty="0" err="1" smtClean="0"/>
              <a:t>esfj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song('https://www.youtube.com/watch?v=ygxmpkHgaC8',country,M,P):- M = sad ,(P= (</a:t>
            </a:r>
            <a:r>
              <a:rPr lang="en-US" sz="1000" dirty="0" err="1" smtClean="0"/>
              <a:t>esfj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song('https://www.youtube.com/watch?v=FqQjAUB6DJY',reggae,M,P):- M = sad ,(P= (</a:t>
            </a:r>
            <a:r>
              <a:rPr lang="en-US" sz="1000" dirty="0" err="1" smtClean="0"/>
              <a:t>isfp</a:t>
            </a:r>
            <a:r>
              <a:rPr lang="en-US" sz="1000" dirty="0" smtClean="0"/>
              <a:t>)),!.</a:t>
            </a:r>
          </a:p>
          <a:p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" y="209847"/>
            <a:ext cx="76581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song('https://www.youtube.com/watch?v=c8YIlU_30Kk',jazz,M,P):- M = happy ,(P= (</a:t>
            </a:r>
            <a:r>
              <a:rPr lang="en-US" sz="1000" dirty="0" err="1" smtClean="0"/>
              <a:t>entj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song('https://www.youtube.com/watch?v=SsZRci3sA4I',classical,M,P):- M = happy ,(P= (</a:t>
            </a:r>
            <a:r>
              <a:rPr lang="en-US" sz="1000" dirty="0" err="1" smtClean="0"/>
              <a:t>entj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song('https://www.youtube.com/watch?v=XYk2kt8K6E0',electronica,M,P):- M = happy ,(P= (</a:t>
            </a:r>
            <a:r>
              <a:rPr lang="en-US" sz="1000" dirty="0" err="1" smtClean="0"/>
              <a:t>entj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song('https://www.youtube.com/watch?v=VguED7BfpgU',metal,M,P):- M = happy ,(P= (</a:t>
            </a:r>
            <a:r>
              <a:rPr lang="en-US" sz="1000" dirty="0" err="1" smtClean="0"/>
              <a:t>intj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song('https://www.youtube.com/watch?v=5f-wQBh-zbQ',alternative_rock,M,P):- M = happy ,(P= (</a:t>
            </a:r>
            <a:r>
              <a:rPr lang="en-US" sz="1000" dirty="0" err="1" smtClean="0"/>
              <a:t>intj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song('https://www.youtube.com/watch?v=lPIiB02uqXM',rock,M,P):- M = happy ,(P= (</a:t>
            </a:r>
            <a:r>
              <a:rPr lang="en-US" sz="1000" dirty="0" err="1" smtClean="0"/>
              <a:t>entp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song('https://www.youtube.com/watch?v=PIfJ7nYQFTM',punk,M,P):- M = happy ,(P= (</a:t>
            </a:r>
            <a:r>
              <a:rPr lang="en-US" sz="1000" dirty="0" err="1" smtClean="0"/>
              <a:t>intp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song('https://www.youtube.com/watch?v=eWyeAIlaYUY',world,M,P):- M = happy ,(P= (</a:t>
            </a:r>
            <a:r>
              <a:rPr lang="en-US" sz="1000" dirty="0" err="1" smtClean="0"/>
              <a:t>infj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song('https://www.youtube.com/watch?v=qAqKsw4GjB0',blues,M,P):- M = happy ,(P= (</a:t>
            </a:r>
            <a:r>
              <a:rPr lang="en-US" sz="1000" dirty="0" err="1" smtClean="0"/>
              <a:t>enfj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song('https://www.youtube.com/watch?v=w47D1Fqn_sA',ambient,M,P):- M = happy ,(P= (</a:t>
            </a:r>
            <a:r>
              <a:rPr lang="en-US" sz="1000" dirty="0" err="1" smtClean="0"/>
              <a:t>enfp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song('https://www.youtube.com/watch?v=HA06Rr3bRVc',pop_songs,M,P):- M = happy ,(P= (</a:t>
            </a:r>
            <a:r>
              <a:rPr lang="en-US" sz="1000" dirty="0" err="1" smtClean="0"/>
              <a:t>istj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isfp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song('https://www.youtube.com/watch?v=qCZAynQU_-8',religious,M,P):- M = happy ,(P= (</a:t>
            </a:r>
            <a:r>
              <a:rPr lang="en-US" sz="1000" dirty="0" err="1" smtClean="0"/>
              <a:t>isfj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song('https://www.youtube.com/watch?v=hvVPMIqRulE',hip_hop,M,P):- M = happy ,(P= (</a:t>
            </a:r>
            <a:r>
              <a:rPr lang="en-US" sz="1000" dirty="0" err="1" smtClean="0"/>
              <a:t>estj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song('https://www.youtube.com/watch?v=X7ses5rI5U4',soul,M,P):- M = happy ,(P= (</a:t>
            </a:r>
            <a:r>
              <a:rPr lang="en-US" sz="1000" dirty="0" err="1" smtClean="0"/>
              <a:t>esfj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song('https://www.youtube.com/watch?v=NKzyyxvNiFc',country,M,P):- M = happy ,(P= (</a:t>
            </a:r>
            <a:r>
              <a:rPr lang="en-US" sz="1000" dirty="0" err="1" smtClean="0"/>
              <a:t>esfj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song('https://www.youtube.com/watch?v=oWQpQW95Ru8',reggae,M,P):- M = happy ,(P= (</a:t>
            </a:r>
            <a:r>
              <a:rPr lang="en-US" sz="1000" dirty="0" err="1" smtClean="0"/>
              <a:t>isfp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song('https://www.youtube.com/watch?v=McxPJ3RYY4Y',jazz,M,P):- M = sad ,(P= (</a:t>
            </a:r>
            <a:r>
              <a:rPr lang="en-US" sz="1000" dirty="0" err="1" smtClean="0"/>
              <a:t>entj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song('https://www.youtube.com/watch?v=R6OElQVVlLo',classical,M,P):- M = sad ,(P= (</a:t>
            </a:r>
            <a:r>
              <a:rPr lang="en-US" sz="1000" dirty="0" err="1" smtClean="0"/>
              <a:t>entj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infj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song('https://www.youtube.com/watch?v=ilTbMVG5t6M',electronica,M,P):- M = sad ,(P= (</a:t>
            </a:r>
            <a:r>
              <a:rPr lang="en-US" sz="1000" dirty="0" err="1" smtClean="0"/>
              <a:t>entj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enfp</a:t>
            </a:r>
            <a:r>
              <a:rPr lang="en-US" sz="1000" dirty="0" smtClean="0"/>
              <a:t>)),!.</a:t>
            </a:r>
          </a:p>
          <a:p>
            <a:r>
              <a:rPr lang="en-US" sz="1000" dirty="0" smtClean="0"/>
              <a:t>song('https://www.youtube.com/watch?v=SWkKvDD-Gu4',metal,M,P):- M = sad ,(P= (</a:t>
            </a:r>
            <a:r>
              <a:rPr lang="en-US" sz="1000" dirty="0" err="1" smtClean="0"/>
              <a:t>intj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istp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intp</a:t>
            </a:r>
            <a:r>
              <a:rPr lang="en-US" sz="1000" dirty="0" smtClean="0"/>
              <a:t>) ; P=(</a:t>
            </a:r>
            <a:r>
              <a:rPr lang="en-US" sz="1000" dirty="0" err="1" smtClean="0"/>
              <a:t>estp</a:t>
            </a:r>
            <a:r>
              <a:rPr lang="en-US" sz="1000" dirty="0" smtClean="0"/>
              <a:t>)),!.</a:t>
            </a:r>
          </a:p>
          <a:p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8801100" y="828675"/>
            <a:ext cx="26289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CODE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74927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8649" y="428627"/>
            <a:ext cx="1048702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above messy code requires a lot of concentration to know if you have written down every rule correctly. It’s the same song(_,_,_,_) that I’ve defined above but for every personality type and for all moods and genres as per my factor table.</a:t>
            </a:r>
          </a:p>
          <a:p>
            <a:r>
              <a:rPr lang="en-US" dirty="0" smtClean="0"/>
              <a:t>We use _ when we don’t want to give a variable value. _ is just used to fill the space but not to print anything.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525" y="2185988"/>
            <a:ext cx="10458450" cy="147732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now we have the rules in place. The last thing is to ask users about their personality type and their mood so that we can fill the M and P variable.</a:t>
            </a:r>
          </a:p>
          <a:p>
            <a:endParaRPr lang="en-US" dirty="0" smtClean="0"/>
          </a:p>
          <a:p>
            <a:r>
              <a:rPr lang="en-US" dirty="0" smtClean="0"/>
              <a:t>There is a built-in predicate in prolog called read() and write() that we’ll use to take user input. So here’s the code for that: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1525" y="4057650"/>
            <a:ext cx="1071562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/>
              <a:t>suggest(S) :- write('What is your personality type?: '),read(P),write('How is your mood?: '),read(M), song(S,_,M,P).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1525" y="5000625"/>
            <a:ext cx="10715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a simple predicate, named suggest(S) where S symbolizes as a song. Then we say write(what is your personality type?) and then wait to read(P) and then write(How is your mood?) and then again wait to read(M) and then call song(S,_,M,P)</a:t>
            </a:r>
          </a:p>
          <a:p>
            <a:r>
              <a:rPr lang="en-US" dirty="0" smtClean="0"/>
              <a:t>As our song requires 4 variables and we only have three right now. So just to ignore genre, as it’s not important for the end-user to know, we are using _ as a replacement of genre.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9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That’s it! Let’s RUN IT!!!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Open SWI-Prolog and from the menu select File &gt; Consult then in the console write: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suggest(Song).</a:t>
            </a:r>
          </a:p>
          <a:p>
            <a:r>
              <a:rPr lang="en-US" dirty="0" smtClean="0"/>
              <a:t>and it’ll ask you the two questions and based on your answers it’ll print out the suggestion for you.</a:t>
            </a:r>
          </a:p>
        </p:txBody>
      </p:sp>
    </p:spTree>
    <p:extLst>
      <p:ext uri="{BB962C8B-B14F-4D97-AF65-F5344CB8AC3E}">
        <p14:creationId xmlns:p14="http://schemas.microsoft.com/office/powerpoint/2010/main" val="372684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58" r="38457" b="57083"/>
          <a:stretch/>
        </p:blipFill>
        <p:spPr>
          <a:xfrm>
            <a:off x="159937" y="157162"/>
            <a:ext cx="11499716" cy="464343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538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Expert systems are computer applications which embody some non-algorithmic </a:t>
            </a:r>
            <a:r>
              <a:rPr lang="en-US" dirty="0" smtClean="0"/>
              <a:t>expertise for </a:t>
            </a:r>
            <a:r>
              <a:rPr lang="en-US" dirty="0"/>
              <a:t>solving certain types of problems.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expert systems are used in </a:t>
            </a:r>
            <a:r>
              <a:rPr lang="en-US" dirty="0" smtClean="0"/>
              <a:t>diagnostic applications </a:t>
            </a:r>
            <a:r>
              <a:rPr lang="en-US" dirty="0"/>
              <a:t>servicing both people and machinery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also play chess, make </a:t>
            </a:r>
            <a:r>
              <a:rPr lang="en-US" dirty="0" smtClean="0"/>
              <a:t>financial planning </a:t>
            </a:r>
            <a:r>
              <a:rPr lang="en-US" dirty="0"/>
              <a:t>decisions, configure computers, monitor real time systems, underwrite </a:t>
            </a:r>
            <a:r>
              <a:rPr lang="en-US" dirty="0" smtClean="0"/>
              <a:t>insurance policies</a:t>
            </a:r>
            <a:r>
              <a:rPr lang="en-US" dirty="0"/>
              <a:t>, and perform many other services which previously required human expertise.</a:t>
            </a:r>
          </a:p>
        </p:txBody>
      </p:sp>
    </p:spTree>
    <p:extLst>
      <p:ext uri="{BB962C8B-B14F-4D97-AF65-F5344CB8AC3E}">
        <p14:creationId xmlns:p14="http://schemas.microsoft.com/office/powerpoint/2010/main" val="211192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 Components and Human Interfaces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112" y="1690688"/>
            <a:ext cx="6543676" cy="473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6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Knowledge base – a declarative representation of the expertise, often in IF </a:t>
            </a:r>
            <a:r>
              <a:rPr lang="en-US" dirty="0" smtClean="0"/>
              <a:t>THEN rules</a:t>
            </a:r>
            <a:r>
              <a:rPr lang="en-US" dirty="0"/>
              <a:t>;</a:t>
            </a:r>
          </a:p>
          <a:p>
            <a:r>
              <a:rPr lang="en-US" dirty="0" smtClean="0"/>
              <a:t>Working </a:t>
            </a:r>
            <a:r>
              <a:rPr lang="en-US" dirty="0"/>
              <a:t>storage – the data that is specific to a problem being solved;</a:t>
            </a:r>
          </a:p>
          <a:p>
            <a:r>
              <a:rPr lang="en-US" dirty="0" smtClean="0"/>
              <a:t>Inference </a:t>
            </a:r>
            <a:r>
              <a:rPr lang="en-US" dirty="0"/>
              <a:t>engine – the code at the core of the system, which derives </a:t>
            </a:r>
            <a:r>
              <a:rPr lang="en-US" dirty="0" smtClean="0"/>
              <a:t>recommendations from </a:t>
            </a:r>
            <a:r>
              <a:rPr lang="en-US" dirty="0"/>
              <a:t>the knowledge base and problem-specific data in working storage;</a:t>
            </a:r>
          </a:p>
          <a:p>
            <a:r>
              <a:rPr lang="en-US" dirty="0" smtClean="0"/>
              <a:t>User </a:t>
            </a:r>
            <a:r>
              <a:rPr lang="en-US" dirty="0"/>
              <a:t>interface – the code that controls the dialog between the user and the system.</a:t>
            </a:r>
          </a:p>
        </p:txBody>
      </p:sp>
    </p:spTree>
    <p:extLst>
      <p:ext uri="{BB962C8B-B14F-4D97-AF65-F5344CB8AC3E}">
        <p14:creationId xmlns:p14="http://schemas.microsoft.com/office/powerpoint/2010/main" val="131585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roles </a:t>
            </a:r>
            <a:r>
              <a:rPr lang="en-US" dirty="0" smtClean="0"/>
              <a:t>of individuals </a:t>
            </a:r>
            <a:r>
              <a:rPr lang="en-US" dirty="0"/>
              <a:t>who interact with the system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Domain expert – the individual or individuals who currently are experts solving </a:t>
            </a:r>
            <a:r>
              <a:rPr lang="en-US" dirty="0" smtClean="0"/>
              <a:t>the problems </a:t>
            </a:r>
            <a:r>
              <a:rPr lang="en-US" dirty="0"/>
              <a:t>the system is intended to solve;</a:t>
            </a:r>
          </a:p>
          <a:p>
            <a:r>
              <a:rPr lang="en-US" dirty="0" smtClean="0"/>
              <a:t>Knowledge </a:t>
            </a:r>
            <a:r>
              <a:rPr lang="en-US" dirty="0"/>
              <a:t>engineer – the individual who encodes the expert's knowledge in </a:t>
            </a:r>
            <a:r>
              <a:rPr lang="en-US" dirty="0" smtClean="0"/>
              <a:t>a declarative </a:t>
            </a:r>
            <a:r>
              <a:rPr lang="en-US" dirty="0"/>
              <a:t>form that can be used by the expert system;</a:t>
            </a:r>
          </a:p>
          <a:p>
            <a:r>
              <a:rPr lang="en-US" dirty="0" smtClean="0"/>
              <a:t>User </a:t>
            </a:r>
            <a:r>
              <a:rPr lang="en-US" dirty="0"/>
              <a:t>– the individual who will be consulting with the system to get advice that </a:t>
            </a:r>
            <a:r>
              <a:rPr lang="en-US" dirty="0" smtClean="0"/>
              <a:t>would have </a:t>
            </a:r>
            <a:r>
              <a:rPr lang="en-US" dirty="0"/>
              <a:t>been provided by the domain expert.</a:t>
            </a:r>
          </a:p>
        </p:txBody>
      </p:sp>
    </p:spTree>
    <p:extLst>
      <p:ext uri="{BB962C8B-B14F-4D97-AF65-F5344CB8AC3E}">
        <p14:creationId xmlns:p14="http://schemas.microsoft.com/office/powerpoint/2010/main" val="3805451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 System </a:t>
            </a:r>
            <a:r>
              <a:rPr lang="en-US" dirty="0"/>
              <a:t>shells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Many expert systems are built with products called expert system shells.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shell is </a:t>
            </a:r>
            <a:r>
              <a:rPr lang="en-US" dirty="0" smtClean="0"/>
              <a:t>a piece </a:t>
            </a:r>
            <a:r>
              <a:rPr lang="en-US" dirty="0"/>
              <a:t>of software which </a:t>
            </a:r>
            <a:r>
              <a:rPr lang="en-US" dirty="0">
                <a:solidFill>
                  <a:srgbClr val="FF0000"/>
                </a:solidFill>
              </a:rPr>
              <a:t>contains the user interface, a format for declarative knowledge </a:t>
            </a:r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en-US" dirty="0">
                <a:solidFill>
                  <a:srgbClr val="FF0000"/>
                </a:solidFill>
              </a:rPr>
              <a:t>knowledge base, and an inference engine.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knowledge engineer uses the shell </a:t>
            </a:r>
            <a:r>
              <a:rPr lang="en-US" dirty="0" smtClean="0"/>
              <a:t>to build </a:t>
            </a:r>
            <a:r>
              <a:rPr lang="en-US" dirty="0"/>
              <a:t>a system for a particular problem domain.</a:t>
            </a:r>
          </a:p>
        </p:txBody>
      </p:sp>
    </p:spTree>
    <p:extLst>
      <p:ext uri="{BB962C8B-B14F-4D97-AF65-F5344CB8AC3E}">
        <p14:creationId xmlns:p14="http://schemas.microsoft.com/office/powerpoint/2010/main" val="172972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System Engineer is required?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When the shell does not provide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user interface, a format for declarative knowledge in the knowledge base, and an inference </a:t>
            </a:r>
            <a:r>
              <a:rPr lang="en-US" dirty="0" smtClean="0">
                <a:solidFill>
                  <a:srgbClr val="FF0000"/>
                </a:solidFill>
              </a:rPr>
              <a:t>engine, then an expert is required to build these components.</a:t>
            </a:r>
            <a:endParaRPr lang="en-US" dirty="0" smtClean="0"/>
          </a:p>
          <a:p>
            <a:r>
              <a:rPr lang="en-US" dirty="0"/>
              <a:t>System engineer – the individual who builds the user interface, designs the </a:t>
            </a:r>
            <a:r>
              <a:rPr lang="en-US" dirty="0" smtClean="0"/>
              <a:t>declarative format </a:t>
            </a:r>
            <a:r>
              <a:rPr lang="en-US" dirty="0"/>
              <a:t>of the knowledge base, and implements the inference engine.</a:t>
            </a:r>
          </a:p>
        </p:txBody>
      </p:sp>
    </p:spTree>
    <p:extLst>
      <p:ext uri="{BB962C8B-B14F-4D97-AF65-F5344CB8AC3E}">
        <p14:creationId xmlns:p14="http://schemas.microsoft.com/office/powerpoint/2010/main" val="14645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2872</Words>
  <Application>Microsoft Office PowerPoint</Application>
  <PresentationFormat>Widescreen</PresentationFormat>
  <Paragraphs>180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Expert System</vt:lpstr>
      <vt:lpstr>The Concept of Expert System</vt:lpstr>
      <vt:lpstr>What is Expert System</vt:lpstr>
      <vt:lpstr>Intro…</vt:lpstr>
      <vt:lpstr>Expert System Components and Human Interfaces</vt:lpstr>
      <vt:lpstr>ES components</vt:lpstr>
      <vt:lpstr>Major roles of individuals who interact with the system </vt:lpstr>
      <vt:lpstr>Expert System shells</vt:lpstr>
      <vt:lpstr>When System Engineer is required?</vt:lpstr>
      <vt:lpstr>Expert System Features</vt:lpstr>
      <vt:lpstr>PowerPoint Presentation</vt:lpstr>
      <vt:lpstr>MYCIN Expert System – The First AI Medical Diagnosis</vt:lpstr>
      <vt:lpstr>MYCIN Expert System History</vt:lpstr>
      <vt:lpstr>MYCIN Expert System: How It Worked</vt:lpstr>
      <vt:lpstr>Prolog Syntax</vt:lpstr>
      <vt:lpstr>Facts and Rules</vt:lpstr>
      <vt:lpstr>Example 2</vt:lpstr>
      <vt:lpstr>Factor Table</vt:lpstr>
      <vt:lpstr>Steps to design Expert System in Prolog</vt:lpstr>
      <vt:lpstr>An expert system that suggests a song to you based on your personality type and mood.</vt:lpstr>
      <vt:lpstr>We just need to ask the person these questions:</vt:lpstr>
      <vt:lpstr>Factor Table</vt:lpstr>
      <vt:lpstr>Usable Factor Table</vt:lpstr>
      <vt:lpstr>PowerPoint Presentation</vt:lpstr>
      <vt:lpstr>Why second table?</vt:lpstr>
      <vt:lpstr>Production Rules &amp; Predicate Logic</vt:lpstr>
      <vt:lpstr>PowerPoint Presentation</vt:lpstr>
      <vt:lpstr>Let’s code Prolog!</vt:lpstr>
      <vt:lpstr>Explanation</vt:lpstr>
      <vt:lpstr>PowerPoint Presentation</vt:lpstr>
      <vt:lpstr>PowerPoint Presentation</vt:lpstr>
      <vt:lpstr>That’s it! Let’s RUN IT!!!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Haier</dc:creator>
  <cp:lastModifiedBy>Haier</cp:lastModifiedBy>
  <cp:revision>64</cp:revision>
  <dcterms:created xsi:type="dcterms:W3CDTF">2022-12-20T13:28:18Z</dcterms:created>
  <dcterms:modified xsi:type="dcterms:W3CDTF">2022-12-21T17:05:01Z</dcterms:modified>
</cp:coreProperties>
</file>