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8" r:id="rId3"/>
    <p:sldId id="259" r:id="rId4"/>
    <p:sldId id="263" r:id="rId5"/>
    <p:sldId id="266" r:id="rId6"/>
    <p:sldId id="261" r:id="rId7"/>
    <p:sldId id="262" r:id="rId8"/>
    <p:sldId id="267" r:id="rId9"/>
    <p:sldId id="268" r:id="rId10"/>
    <p:sldId id="269" r:id="rId11"/>
    <p:sldId id="270" r:id="rId12"/>
    <p:sldId id="271" r:id="rId13"/>
    <p:sldId id="272" r:id="rId14"/>
    <p:sldId id="273" r:id="rId15"/>
    <p:sldId id="274"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30BD4D-C4ED-4202-B53D-3A2C0E925CF1}">
          <p14:sldIdLst>
            <p14:sldId id="257"/>
            <p14:sldId id="258"/>
            <p14:sldId id="259"/>
            <p14:sldId id="263"/>
            <p14:sldId id="266"/>
            <p14:sldId id="261"/>
            <p14:sldId id="262"/>
            <p14:sldId id="267"/>
            <p14:sldId id="268"/>
            <p14:sldId id="269"/>
            <p14:sldId id="270"/>
            <p14:sldId id="271"/>
            <p14:sldId id="272"/>
            <p14:sldId id="273"/>
            <p14:sldId id="274"/>
            <p14:sldId id="275"/>
          </p14:sldIdLst>
        </p14:section>
        <p14:section name="Untitled Section" id="{472CC3A5-DC76-4C43-9A61-987286B13EFF}">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8" autoAdjust="0"/>
    <p:restoredTop sz="94660"/>
  </p:normalViewPr>
  <p:slideViewPr>
    <p:cSldViewPr snapToGrid="0">
      <p:cViewPr varScale="1">
        <p:scale>
          <a:sx n="67" d="100"/>
          <a:sy n="67" d="100"/>
        </p:scale>
        <p:origin x="63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B474F-721B-4043-8A03-8FE04CD8244C}" type="datetimeFigureOut">
              <a:rPr lang="en-US" smtClean="0"/>
              <a:t>12/10/2022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A404E-3822-4A97-B088-DD68EC2E58ED}" type="slidenum">
              <a:rPr lang="en-US" smtClean="0"/>
              <a:t>‹#›</a:t>
            </a:fld>
            <a:endParaRPr lang="en-US"/>
          </a:p>
        </p:txBody>
      </p:sp>
    </p:spTree>
    <p:extLst>
      <p:ext uri="{BB962C8B-B14F-4D97-AF65-F5344CB8AC3E}">
        <p14:creationId xmlns:p14="http://schemas.microsoft.com/office/powerpoint/2010/main" val="2429114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65B28B-3C9A-44A5-AE70-D44A7CD9809F}" type="slidenum">
              <a:rPr lang="en-US" smtClean="0"/>
              <a:t>1</a:t>
            </a:fld>
            <a:endParaRPr lang="en-US"/>
          </a:p>
        </p:txBody>
      </p:sp>
    </p:spTree>
    <p:extLst>
      <p:ext uri="{BB962C8B-B14F-4D97-AF65-F5344CB8AC3E}">
        <p14:creationId xmlns:p14="http://schemas.microsoft.com/office/powerpoint/2010/main" val="3304291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707D46-7212-4EF1-B054-E3FB4D469F9D}"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DDDE1-ADB1-488C-BA1F-EC2F7046AE7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169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707D46-7212-4EF1-B054-E3FB4D469F9D}"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DDDE1-ADB1-488C-BA1F-EC2F7046AE73}" type="slidenum">
              <a:rPr lang="en-US" smtClean="0"/>
              <a:t>‹#›</a:t>
            </a:fld>
            <a:endParaRPr lang="en-US"/>
          </a:p>
        </p:txBody>
      </p:sp>
    </p:spTree>
    <p:extLst>
      <p:ext uri="{BB962C8B-B14F-4D97-AF65-F5344CB8AC3E}">
        <p14:creationId xmlns:p14="http://schemas.microsoft.com/office/powerpoint/2010/main" val="4117067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707D46-7212-4EF1-B054-E3FB4D469F9D}"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DDDE1-ADB1-488C-BA1F-EC2F7046AE73}" type="slidenum">
              <a:rPr lang="en-US" smtClean="0"/>
              <a:t>‹#›</a:t>
            </a:fld>
            <a:endParaRPr lang="en-US"/>
          </a:p>
        </p:txBody>
      </p:sp>
    </p:spTree>
    <p:extLst>
      <p:ext uri="{BB962C8B-B14F-4D97-AF65-F5344CB8AC3E}">
        <p14:creationId xmlns:p14="http://schemas.microsoft.com/office/powerpoint/2010/main" val="34449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707D46-7212-4EF1-B054-E3FB4D469F9D}"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DDDE1-ADB1-488C-BA1F-EC2F7046AE73}" type="slidenum">
              <a:rPr lang="en-US" smtClean="0"/>
              <a:t>‹#›</a:t>
            </a:fld>
            <a:endParaRPr lang="en-US"/>
          </a:p>
        </p:txBody>
      </p:sp>
    </p:spTree>
    <p:extLst>
      <p:ext uri="{BB962C8B-B14F-4D97-AF65-F5344CB8AC3E}">
        <p14:creationId xmlns:p14="http://schemas.microsoft.com/office/powerpoint/2010/main" val="1350823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707D46-7212-4EF1-B054-E3FB4D469F9D}"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DDDE1-ADB1-488C-BA1F-EC2F7046AE7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127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707D46-7212-4EF1-B054-E3FB4D469F9D}" type="datetimeFigureOut">
              <a:rPr lang="en-US" smtClean="0"/>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DDDE1-ADB1-488C-BA1F-EC2F7046AE73}" type="slidenum">
              <a:rPr lang="en-US" smtClean="0"/>
              <a:t>‹#›</a:t>
            </a:fld>
            <a:endParaRPr lang="en-US"/>
          </a:p>
        </p:txBody>
      </p:sp>
    </p:spTree>
    <p:extLst>
      <p:ext uri="{BB962C8B-B14F-4D97-AF65-F5344CB8AC3E}">
        <p14:creationId xmlns:p14="http://schemas.microsoft.com/office/powerpoint/2010/main" val="2550300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707D46-7212-4EF1-B054-E3FB4D469F9D}" type="datetimeFigureOut">
              <a:rPr lang="en-US" smtClean="0"/>
              <a:t>12/10/2022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DDDE1-ADB1-488C-BA1F-EC2F7046AE73}" type="slidenum">
              <a:rPr lang="en-US" smtClean="0"/>
              <a:t>‹#›</a:t>
            </a:fld>
            <a:endParaRPr lang="en-US"/>
          </a:p>
        </p:txBody>
      </p:sp>
    </p:spTree>
    <p:extLst>
      <p:ext uri="{BB962C8B-B14F-4D97-AF65-F5344CB8AC3E}">
        <p14:creationId xmlns:p14="http://schemas.microsoft.com/office/powerpoint/2010/main" val="258474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707D46-7212-4EF1-B054-E3FB4D469F9D}" type="datetimeFigureOut">
              <a:rPr lang="en-US" smtClean="0"/>
              <a:t>12/10/2022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DDDDE1-ADB1-488C-BA1F-EC2F7046AE73}" type="slidenum">
              <a:rPr lang="en-US" smtClean="0"/>
              <a:t>‹#›</a:t>
            </a:fld>
            <a:endParaRPr lang="en-US"/>
          </a:p>
        </p:txBody>
      </p:sp>
    </p:spTree>
    <p:extLst>
      <p:ext uri="{BB962C8B-B14F-4D97-AF65-F5344CB8AC3E}">
        <p14:creationId xmlns:p14="http://schemas.microsoft.com/office/powerpoint/2010/main" val="2457494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3707D46-7212-4EF1-B054-E3FB4D469F9D}" type="datetimeFigureOut">
              <a:rPr lang="en-US" smtClean="0"/>
              <a:t>12/10/2022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2DDDDE1-ADB1-488C-BA1F-EC2F7046AE73}" type="slidenum">
              <a:rPr lang="en-US" smtClean="0"/>
              <a:t>‹#›</a:t>
            </a:fld>
            <a:endParaRPr lang="en-US"/>
          </a:p>
        </p:txBody>
      </p:sp>
    </p:spTree>
    <p:extLst>
      <p:ext uri="{BB962C8B-B14F-4D97-AF65-F5344CB8AC3E}">
        <p14:creationId xmlns:p14="http://schemas.microsoft.com/office/powerpoint/2010/main" val="2811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3707D46-7212-4EF1-B054-E3FB4D469F9D}" type="datetimeFigureOut">
              <a:rPr lang="en-US" smtClean="0"/>
              <a:t>12/10/2022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2DDDDE1-ADB1-488C-BA1F-EC2F7046AE73}" type="slidenum">
              <a:rPr lang="en-US" smtClean="0"/>
              <a:t>‹#›</a:t>
            </a:fld>
            <a:endParaRPr lang="en-US"/>
          </a:p>
        </p:txBody>
      </p:sp>
    </p:spTree>
    <p:extLst>
      <p:ext uri="{BB962C8B-B14F-4D97-AF65-F5344CB8AC3E}">
        <p14:creationId xmlns:p14="http://schemas.microsoft.com/office/powerpoint/2010/main" val="311758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07D46-7212-4EF1-B054-E3FB4D469F9D}" type="datetimeFigureOut">
              <a:rPr lang="en-US" smtClean="0"/>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DDDE1-ADB1-488C-BA1F-EC2F7046AE73}" type="slidenum">
              <a:rPr lang="en-US" smtClean="0"/>
              <a:t>‹#›</a:t>
            </a:fld>
            <a:endParaRPr lang="en-US"/>
          </a:p>
        </p:txBody>
      </p:sp>
    </p:spTree>
    <p:extLst>
      <p:ext uri="{BB962C8B-B14F-4D97-AF65-F5344CB8AC3E}">
        <p14:creationId xmlns:p14="http://schemas.microsoft.com/office/powerpoint/2010/main" val="36877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3707D46-7212-4EF1-B054-E3FB4D469F9D}" type="datetimeFigureOut">
              <a:rPr lang="en-US" smtClean="0"/>
              <a:t>12/10/2022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2DDDDE1-ADB1-488C-BA1F-EC2F7046AE7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250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Artificial Intelligence</a:t>
            </a:r>
            <a:endParaRPr lang="en-US" dirty="0"/>
          </a:p>
        </p:txBody>
      </p:sp>
      <p:sp>
        <p:nvSpPr>
          <p:cNvPr id="3" name="Subtitle 2"/>
          <p:cNvSpPr>
            <a:spLocks noGrp="1"/>
          </p:cNvSpPr>
          <p:nvPr>
            <p:ph type="subTitle" idx="1"/>
          </p:nvPr>
        </p:nvSpPr>
        <p:spPr/>
        <p:txBody>
          <a:bodyPr/>
          <a:lstStyle/>
          <a:p>
            <a:r>
              <a:rPr lang="en-US" dirty="0" smtClean="0"/>
              <a:t>Lecture 8</a:t>
            </a:r>
          </a:p>
          <a:p>
            <a:r>
              <a:rPr lang="en-US" dirty="0" smtClean="0"/>
              <a:t>Game Playing</a:t>
            </a:r>
            <a:endParaRPr lang="en-US" dirty="0"/>
          </a:p>
        </p:txBody>
      </p:sp>
      <p:sp>
        <p:nvSpPr>
          <p:cNvPr id="5" name="Footer Placeholder 4"/>
          <p:cNvSpPr>
            <a:spLocks noGrp="1"/>
          </p:cNvSpPr>
          <p:nvPr>
            <p:ph type="ftr" sz="quarter" idx="11"/>
          </p:nvPr>
        </p:nvSpPr>
        <p:spPr/>
        <p:txBody>
          <a:bodyPr/>
          <a:lstStyle/>
          <a:p>
            <a:r>
              <a:rPr lang="en-US" dirty="0" smtClean="0"/>
              <a:t>Artificial Intelligence Lectures by Engr. Qazi Zia </a:t>
            </a:r>
            <a:endParaRPr lang="en-US" dirty="0"/>
          </a:p>
        </p:txBody>
      </p:sp>
    </p:spTree>
    <p:extLst>
      <p:ext uri="{BB962C8B-B14F-4D97-AF65-F5344CB8AC3E}">
        <p14:creationId xmlns:p14="http://schemas.microsoft.com/office/powerpoint/2010/main" val="1064937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385764"/>
            <a:ext cx="10801350" cy="1692771"/>
          </a:xfrm>
          <a:prstGeom prst="rect">
            <a:avLst/>
          </a:prstGeom>
        </p:spPr>
        <p:txBody>
          <a:bodyPr wrap="square">
            <a:spAutoFit/>
          </a:bodyPr>
          <a:lstStyle/>
          <a:p>
            <a:pPr algn="just"/>
            <a:r>
              <a:rPr lang="en-US" sz="3200" dirty="0">
                <a:solidFill>
                  <a:srgbClr val="610B38"/>
                </a:solidFill>
                <a:latin typeface="erdana"/>
              </a:rPr>
              <a:t>Working of Alpha-Beta Pruning:</a:t>
            </a:r>
          </a:p>
          <a:p>
            <a:pPr algn="just"/>
            <a:r>
              <a:rPr lang="en-US" dirty="0">
                <a:solidFill>
                  <a:srgbClr val="333333"/>
                </a:solidFill>
                <a:latin typeface="inter-regular"/>
              </a:rPr>
              <a:t>Let's take an example of two-player search tree to understand the working of Alpha-beta pruning</a:t>
            </a:r>
          </a:p>
          <a:p>
            <a:pPr algn="just"/>
            <a:r>
              <a:rPr lang="en-US" b="1" dirty="0">
                <a:solidFill>
                  <a:srgbClr val="333333"/>
                </a:solidFill>
                <a:latin typeface="inter-bold"/>
              </a:rPr>
              <a:t>Step 1:</a:t>
            </a:r>
            <a:r>
              <a:rPr lang="en-US" dirty="0">
                <a:solidFill>
                  <a:srgbClr val="333333"/>
                </a:solidFill>
                <a:latin typeface="inter-regular"/>
              </a:rPr>
              <a:t> At the first step the, Max player will start first move from node A where α= -∞ and β= +∞, these value of alpha and beta passed down to node B where again α= -∞ and β= +∞, and Node B passes the same value to its child D.</a:t>
            </a:r>
            <a:endParaRPr lang="en-US" b="0" i="0" dirty="0">
              <a:solidFill>
                <a:srgbClr val="333333"/>
              </a:solidFill>
              <a:effectLst/>
              <a:latin typeface="inter-regular"/>
            </a:endParaRPr>
          </a:p>
        </p:txBody>
      </p:sp>
      <p:pic>
        <p:nvPicPr>
          <p:cNvPr id="1026" name="Picture 2" descr="Alpha-Beta Pru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6025" y="1949948"/>
            <a:ext cx="4916488" cy="4395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63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4862" y="299949"/>
            <a:ext cx="5010150" cy="1477328"/>
          </a:xfrm>
          <a:prstGeom prst="rect">
            <a:avLst/>
          </a:prstGeom>
        </p:spPr>
        <p:txBody>
          <a:bodyPr wrap="square">
            <a:spAutoFit/>
          </a:bodyPr>
          <a:lstStyle/>
          <a:p>
            <a:r>
              <a:rPr lang="en-US" b="1" dirty="0">
                <a:solidFill>
                  <a:srgbClr val="333333"/>
                </a:solidFill>
                <a:latin typeface="inter-bold"/>
              </a:rPr>
              <a:t>Step 2:</a:t>
            </a:r>
            <a:r>
              <a:rPr lang="en-US" dirty="0">
                <a:solidFill>
                  <a:srgbClr val="333333"/>
                </a:solidFill>
                <a:latin typeface="inter-regular"/>
              </a:rPr>
              <a:t> At Node D, the value of α will be calculated as its turn for Max. The value of α is compared with firstly 2 and then 3, and the max (2, 3) = 3 will be the value of α at node D and node value will also 3.</a:t>
            </a:r>
            <a:endParaRPr lang="en-US" dirty="0"/>
          </a:p>
        </p:txBody>
      </p:sp>
      <p:sp>
        <p:nvSpPr>
          <p:cNvPr id="3" name="Rectangle 2"/>
          <p:cNvSpPr/>
          <p:nvPr/>
        </p:nvSpPr>
        <p:spPr>
          <a:xfrm>
            <a:off x="804862" y="2157325"/>
            <a:ext cx="4024315" cy="2031325"/>
          </a:xfrm>
          <a:prstGeom prst="rect">
            <a:avLst/>
          </a:prstGeom>
        </p:spPr>
        <p:txBody>
          <a:bodyPr wrap="square">
            <a:spAutoFit/>
          </a:bodyPr>
          <a:lstStyle/>
          <a:p>
            <a:r>
              <a:rPr lang="en-US" b="1" dirty="0">
                <a:solidFill>
                  <a:srgbClr val="333333"/>
                </a:solidFill>
                <a:latin typeface="inter-bold"/>
              </a:rPr>
              <a:t>Step 3:</a:t>
            </a:r>
            <a:r>
              <a:rPr lang="en-US" dirty="0">
                <a:solidFill>
                  <a:srgbClr val="333333"/>
                </a:solidFill>
                <a:latin typeface="inter-regular"/>
              </a:rPr>
              <a:t> Now algorithm backtrack to node B, where the value of β will change as this is a turn of Min, Now β= +∞, will compare with the available subsequent nodes value, i.e. min (∞, 3) = 3, hence at node B now α= -∞, and β= 3.</a:t>
            </a:r>
            <a:endParaRPr lang="en-US" dirty="0"/>
          </a:p>
        </p:txBody>
      </p:sp>
      <p:pic>
        <p:nvPicPr>
          <p:cNvPr id="2050" name="Picture 2" descr="Alpha-Beta Pru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5012" y="582186"/>
            <a:ext cx="5800725" cy="518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293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4" y="214313"/>
            <a:ext cx="5700712" cy="3139321"/>
          </a:xfrm>
          <a:prstGeom prst="rect">
            <a:avLst/>
          </a:prstGeom>
        </p:spPr>
        <p:txBody>
          <a:bodyPr wrap="square">
            <a:spAutoFit/>
          </a:bodyPr>
          <a:lstStyle/>
          <a:p>
            <a:pPr algn="just"/>
            <a:r>
              <a:rPr lang="en-US" dirty="0">
                <a:solidFill>
                  <a:srgbClr val="333333"/>
                </a:solidFill>
                <a:latin typeface="inter-regular"/>
              </a:rPr>
              <a:t>In the next step, algorithm traverse the next successor of Node B which is node E, and the values of α= -∞, and β= 3 will also be passed</a:t>
            </a:r>
            <a:r>
              <a:rPr lang="en-US" dirty="0" smtClean="0">
                <a:solidFill>
                  <a:srgbClr val="333333"/>
                </a:solidFill>
                <a:latin typeface="inter-regular"/>
              </a:rPr>
              <a:t>.</a:t>
            </a:r>
          </a:p>
          <a:p>
            <a:pPr algn="just"/>
            <a:endParaRPr lang="en-US" dirty="0">
              <a:solidFill>
                <a:srgbClr val="333333"/>
              </a:solidFill>
              <a:latin typeface="inter-regular"/>
            </a:endParaRPr>
          </a:p>
          <a:p>
            <a:pPr algn="just"/>
            <a:endParaRPr lang="en-US" dirty="0">
              <a:solidFill>
                <a:srgbClr val="333333"/>
              </a:solidFill>
              <a:latin typeface="inter-regular"/>
            </a:endParaRPr>
          </a:p>
          <a:p>
            <a:pPr algn="just"/>
            <a:r>
              <a:rPr lang="en-US" b="1" dirty="0">
                <a:solidFill>
                  <a:srgbClr val="333333"/>
                </a:solidFill>
                <a:latin typeface="inter-bold"/>
              </a:rPr>
              <a:t>Step 4:</a:t>
            </a:r>
            <a:r>
              <a:rPr lang="en-US" dirty="0">
                <a:solidFill>
                  <a:srgbClr val="333333"/>
                </a:solidFill>
                <a:latin typeface="inter-regular"/>
              </a:rPr>
              <a:t> At node E, Max will take its turn, and the value of alpha will change. The current value of alpha will be compared with 5, so max (-∞, 5) = 5, hence at node E α= 5 and β= 3, where α&gt;=β, so the right successor of E will be pruned, and algorithm will not traverse it, and the value at node E will be 5.</a:t>
            </a:r>
            <a:endParaRPr lang="en-US" b="0" i="0" dirty="0">
              <a:solidFill>
                <a:srgbClr val="333333"/>
              </a:solidFill>
              <a:effectLst/>
              <a:latin typeface="inter-regular"/>
            </a:endParaRPr>
          </a:p>
        </p:txBody>
      </p:sp>
      <p:pic>
        <p:nvPicPr>
          <p:cNvPr id="3074" name="Picture 2" descr="Alpha-Beta Pru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9339" y="1127189"/>
            <a:ext cx="5818188" cy="5201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135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75" y="201990"/>
            <a:ext cx="5681663" cy="4524315"/>
          </a:xfrm>
          <a:prstGeom prst="rect">
            <a:avLst/>
          </a:prstGeom>
        </p:spPr>
        <p:txBody>
          <a:bodyPr wrap="square">
            <a:spAutoFit/>
          </a:bodyPr>
          <a:lstStyle/>
          <a:p>
            <a:pPr algn="just"/>
            <a:r>
              <a:rPr lang="en-US" b="1" dirty="0">
                <a:solidFill>
                  <a:srgbClr val="333333"/>
                </a:solidFill>
                <a:latin typeface="inter-bold"/>
              </a:rPr>
              <a:t>Step 5:</a:t>
            </a:r>
            <a:r>
              <a:rPr lang="en-US" dirty="0">
                <a:solidFill>
                  <a:srgbClr val="333333"/>
                </a:solidFill>
                <a:latin typeface="inter-regular"/>
              </a:rPr>
              <a:t> At next step, algorithm again backtrack the tree, from node B to node A. At node A, the value of alpha will be changed the maximum available value is 3 as max (-∞, 3)= 3, and β= +∞, these two values now passes to right successor of A which is Node C.</a:t>
            </a:r>
          </a:p>
          <a:p>
            <a:pPr algn="just"/>
            <a:r>
              <a:rPr lang="en-US" dirty="0">
                <a:solidFill>
                  <a:srgbClr val="333333"/>
                </a:solidFill>
                <a:latin typeface="inter-regular"/>
              </a:rPr>
              <a:t>At node C, α=3 and β= +∞, and the same values will be passed on to node F</a:t>
            </a:r>
            <a:r>
              <a:rPr lang="en-US" dirty="0" smtClean="0">
                <a:solidFill>
                  <a:srgbClr val="333333"/>
                </a:solidFill>
                <a:latin typeface="inter-regular"/>
              </a:rPr>
              <a:t>.</a:t>
            </a:r>
          </a:p>
          <a:p>
            <a:pPr algn="just"/>
            <a:endParaRPr lang="en-US" dirty="0">
              <a:solidFill>
                <a:srgbClr val="333333"/>
              </a:solidFill>
              <a:latin typeface="inter-regular"/>
            </a:endParaRPr>
          </a:p>
          <a:p>
            <a:pPr algn="just"/>
            <a:endParaRPr lang="en-US" dirty="0" smtClean="0">
              <a:solidFill>
                <a:srgbClr val="333333"/>
              </a:solidFill>
              <a:latin typeface="inter-regular"/>
            </a:endParaRPr>
          </a:p>
          <a:p>
            <a:pPr algn="just"/>
            <a:endParaRPr lang="en-US" dirty="0">
              <a:solidFill>
                <a:srgbClr val="333333"/>
              </a:solidFill>
              <a:latin typeface="inter-regular"/>
            </a:endParaRPr>
          </a:p>
          <a:p>
            <a:pPr algn="just"/>
            <a:endParaRPr lang="en-US" dirty="0">
              <a:solidFill>
                <a:srgbClr val="333333"/>
              </a:solidFill>
              <a:latin typeface="inter-regular"/>
            </a:endParaRPr>
          </a:p>
          <a:p>
            <a:pPr algn="just"/>
            <a:r>
              <a:rPr lang="en-US" b="1" dirty="0">
                <a:solidFill>
                  <a:srgbClr val="333333"/>
                </a:solidFill>
                <a:latin typeface="inter-bold"/>
              </a:rPr>
              <a:t>Step 6:</a:t>
            </a:r>
            <a:r>
              <a:rPr lang="en-US" dirty="0">
                <a:solidFill>
                  <a:srgbClr val="333333"/>
                </a:solidFill>
                <a:latin typeface="inter-regular"/>
              </a:rPr>
              <a:t> At node F, again the value of α will be compared with left child which is 0, and max(3,0)= 3, and then compared with right child which is 1, and max(3,1)= 3 still α remains 3, but the node value of F will become 1.</a:t>
            </a:r>
            <a:endParaRPr lang="en-US" b="0" i="0" dirty="0">
              <a:solidFill>
                <a:srgbClr val="333333"/>
              </a:solidFill>
              <a:effectLst/>
              <a:latin typeface="inter-regular"/>
            </a:endParaRPr>
          </a:p>
        </p:txBody>
      </p:sp>
      <p:pic>
        <p:nvPicPr>
          <p:cNvPr id="4098" name="Picture 2" descr="Alpha-Beta Pru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6464" y="815975"/>
            <a:ext cx="5853168" cy="5232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079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350" y="303163"/>
            <a:ext cx="5395913" cy="2585323"/>
          </a:xfrm>
          <a:prstGeom prst="rect">
            <a:avLst/>
          </a:prstGeom>
        </p:spPr>
        <p:txBody>
          <a:bodyPr wrap="square">
            <a:spAutoFit/>
          </a:bodyPr>
          <a:lstStyle/>
          <a:p>
            <a:pPr algn="just"/>
            <a:r>
              <a:rPr lang="en-US" b="1" dirty="0">
                <a:solidFill>
                  <a:srgbClr val="333333"/>
                </a:solidFill>
                <a:latin typeface="inter-bold"/>
              </a:rPr>
              <a:t>Step 7:</a:t>
            </a:r>
            <a:r>
              <a:rPr lang="en-US" dirty="0">
                <a:solidFill>
                  <a:srgbClr val="333333"/>
                </a:solidFill>
                <a:latin typeface="inter-regular"/>
              </a:rPr>
              <a:t> Node F returns the node value 1 to node C, at C α= 3 and β= +∞, here the value of beta will be changed, it will compare with 1 so min (∞, 1) = 1. Now at C, α=3 and β= 1, and again it satisfies the condition α&gt;=β, so the next child of C which is G will be pruned, and the algorithm will not compute the entire sub-tree G.</a:t>
            </a:r>
          </a:p>
          <a:p>
            <a:r>
              <a:rPr lang="en-US" dirty="0"/>
              <a:t/>
            </a:r>
            <a:br>
              <a:rPr lang="en-US" dirty="0"/>
            </a:br>
            <a:endParaRPr lang="en-US" dirty="0"/>
          </a:p>
        </p:txBody>
      </p:sp>
      <p:pic>
        <p:nvPicPr>
          <p:cNvPr id="5122" name="Picture 2" descr="Alpha-Beta Pru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0713" y="716785"/>
            <a:ext cx="6115050" cy="54668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3351" y="2711548"/>
            <a:ext cx="5253038" cy="1754326"/>
          </a:xfrm>
          <a:prstGeom prst="rect">
            <a:avLst/>
          </a:prstGeom>
        </p:spPr>
        <p:txBody>
          <a:bodyPr wrap="square">
            <a:spAutoFit/>
          </a:bodyPr>
          <a:lstStyle/>
          <a:p>
            <a:r>
              <a:rPr lang="en-US" b="1" dirty="0">
                <a:solidFill>
                  <a:srgbClr val="333333"/>
                </a:solidFill>
                <a:latin typeface="inter-bold"/>
              </a:rPr>
              <a:t>Step 8:</a:t>
            </a:r>
            <a:r>
              <a:rPr lang="en-US" dirty="0">
                <a:solidFill>
                  <a:srgbClr val="333333"/>
                </a:solidFill>
                <a:latin typeface="inter-regular"/>
              </a:rPr>
              <a:t> C now returns the value of 1 to A here the best value for A is max (3, 1) = 3. Following is the final game tree which is the showing the nodes which are computed and nodes which has never computed. Hence the optimal value for the maximizer is 3 for this example.</a:t>
            </a:r>
            <a:endParaRPr lang="en-US" dirty="0"/>
          </a:p>
        </p:txBody>
      </p:sp>
    </p:spTree>
    <p:extLst>
      <p:ext uri="{BB962C8B-B14F-4D97-AF65-F5344CB8AC3E}">
        <p14:creationId xmlns:p14="http://schemas.microsoft.com/office/powerpoint/2010/main" val="3601680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lpha-Beta Pru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075" y="244475"/>
            <a:ext cx="6888162" cy="615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069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5789" y="285750"/>
            <a:ext cx="11172824" cy="4124206"/>
          </a:xfrm>
          <a:prstGeom prst="rect">
            <a:avLst/>
          </a:prstGeom>
        </p:spPr>
        <p:txBody>
          <a:bodyPr wrap="square">
            <a:spAutoFit/>
          </a:bodyPr>
          <a:lstStyle/>
          <a:p>
            <a:pPr algn="just"/>
            <a:r>
              <a:rPr lang="en-US" sz="3200" dirty="0">
                <a:solidFill>
                  <a:srgbClr val="610B38"/>
                </a:solidFill>
                <a:latin typeface="erdana"/>
              </a:rPr>
              <a:t>Move Ordering in Alpha-Beta pruning</a:t>
            </a:r>
            <a:r>
              <a:rPr lang="en-US" sz="3200" dirty="0" smtClean="0">
                <a:solidFill>
                  <a:srgbClr val="610B38"/>
                </a:solidFill>
                <a:latin typeface="erdana"/>
              </a:rPr>
              <a:t>:</a:t>
            </a:r>
          </a:p>
          <a:p>
            <a:pPr algn="just"/>
            <a:endParaRPr lang="en-US" sz="3200" dirty="0">
              <a:solidFill>
                <a:srgbClr val="610B38"/>
              </a:solidFill>
              <a:latin typeface="erdana"/>
            </a:endParaRPr>
          </a:p>
          <a:p>
            <a:pPr algn="just"/>
            <a:r>
              <a:rPr lang="en-US" dirty="0">
                <a:solidFill>
                  <a:srgbClr val="333333"/>
                </a:solidFill>
                <a:latin typeface="inter-regular"/>
              </a:rPr>
              <a:t>The effectiveness of alpha-beta pruning is highly dependent on the order in which each node is examined. Move order is an important aspect of alpha-beta pruning.</a:t>
            </a:r>
          </a:p>
          <a:p>
            <a:pPr algn="just"/>
            <a:r>
              <a:rPr lang="en-US" dirty="0">
                <a:solidFill>
                  <a:srgbClr val="333333"/>
                </a:solidFill>
                <a:latin typeface="inter-regular"/>
              </a:rPr>
              <a:t>It can be of two types:</a:t>
            </a:r>
          </a:p>
          <a:p>
            <a:pPr algn="just">
              <a:buFont typeface="Arial" panose="020B0604020202020204" pitchFamily="34" charset="0"/>
              <a:buChar char="•"/>
            </a:pPr>
            <a:r>
              <a:rPr lang="en-US" b="1" dirty="0">
                <a:solidFill>
                  <a:srgbClr val="000000"/>
                </a:solidFill>
                <a:latin typeface="inter-bold"/>
              </a:rPr>
              <a:t>Worst ordering:</a:t>
            </a:r>
            <a:r>
              <a:rPr lang="en-US" dirty="0">
                <a:solidFill>
                  <a:srgbClr val="000000"/>
                </a:solidFill>
                <a:latin typeface="inter-regular"/>
              </a:rPr>
              <a:t> In some cases, alpha-beta pruning algorithm does not prune any of the leaves of the tree, and works exactly as </a:t>
            </a:r>
            <a:r>
              <a:rPr lang="en-US" dirty="0" err="1">
                <a:solidFill>
                  <a:srgbClr val="000000"/>
                </a:solidFill>
                <a:latin typeface="inter-regular"/>
              </a:rPr>
              <a:t>minimax</a:t>
            </a:r>
            <a:r>
              <a:rPr lang="en-US" dirty="0">
                <a:solidFill>
                  <a:srgbClr val="000000"/>
                </a:solidFill>
                <a:latin typeface="inter-regular"/>
              </a:rPr>
              <a:t> algorithm. In this case, it also consumes more time because of alpha-beta factors, such a move of pruning is called worst ordering. In this case, the best move occurs on the right side of the tree. The time complexity for such an order is O(</a:t>
            </a:r>
            <a:r>
              <a:rPr lang="en-US" dirty="0" err="1">
                <a:solidFill>
                  <a:srgbClr val="000000"/>
                </a:solidFill>
                <a:latin typeface="inter-regular"/>
              </a:rPr>
              <a:t>b</a:t>
            </a:r>
            <a:r>
              <a:rPr lang="en-US" baseline="30000" dirty="0" err="1">
                <a:solidFill>
                  <a:srgbClr val="000000"/>
                </a:solidFill>
                <a:latin typeface="inter-regular"/>
              </a:rPr>
              <a:t>m</a:t>
            </a:r>
            <a:r>
              <a:rPr lang="en-US" dirty="0" smtClean="0">
                <a:solidFill>
                  <a:srgbClr val="000000"/>
                </a:solidFill>
                <a:latin typeface="inter-regular"/>
              </a:rPr>
              <a:t>).</a:t>
            </a:r>
          </a:p>
          <a:p>
            <a:pPr algn="just"/>
            <a:endParaRPr lang="en-US" dirty="0">
              <a:solidFill>
                <a:srgbClr val="000000"/>
              </a:solidFill>
              <a:latin typeface="inter-regular"/>
            </a:endParaRPr>
          </a:p>
          <a:p>
            <a:pPr algn="just">
              <a:buFont typeface="Arial" panose="020B0604020202020204" pitchFamily="34" charset="0"/>
              <a:buChar char="•"/>
            </a:pPr>
            <a:r>
              <a:rPr lang="en-US" b="1" dirty="0">
                <a:solidFill>
                  <a:srgbClr val="000000"/>
                </a:solidFill>
                <a:latin typeface="inter-bold"/>
              </a:rPr>
              <a:t>Ideal ordering:</a:t>
            </a:r>
            <a:r>
              <a:rPr lang="en-US" dirty="0">
                <a:solidFill>
                  <a:srgbClr val="000000"/>
                </a:solidFill>
                <a:latin typeface="inter-regular"/>
              </a:rPr>
              <a:t> The ideal ordering for alpha-beta pruning occurs when lots of pruning happens in the tree, and best moves occur at the left side of the tree. We apply DFS hence it first search left of the tree and go deep twice as </a:t>
            </a:r>
            <a:r>
              <a:rPr lang="en-US" dirty="0" err="1">
                <a:solidFill>
                  <a:srgbClr val="000000"/>
                </a:solidFill>
                <a:latin typeface="inter-regular"/>
              </a:rPr>
              <a:t>minimax</a:t>
            </a:r>
            <a:r>
              <a:rPr lang="en-US" dirty="0">
                <a:solidFill>
                  <a:srgbClr val="000000"/>
                </a:solidFill>
                <a:latin typeface="inter-regular"/>
              </a:rPr>
              <a:t> algorithm in the same amount of time. Complexity in ideal ordering is O(</a:t>
            </a:r>
            <a:r>
              <a:rPr lang="en-US" dirty="0" err="1">
                <a:solidFill>
                  <a:srgbClr val="000000"/>
                </a:solidFill>
                <a:latin typeface="inter-regular"/>
              </a:rPr>
              <a:t>b</a:t>
            </a:r>
            <a:r>
              <a:rPr lang="en-US" baseline="30000" dirty="0" err="1">
                <a:solidFill>
                  <a:srgbClr val="000000"/>
                </a:solidFill>
                <a:latin typeface="inter-regular"/>
              </a:rPr>
              <a:t>m</a:t>
            </a:r>
            <a:r>
              <a:rPr lang="en-US" baseline="30000" dirty="0">
                <a:solidFill>
                  <a:srgbClr val="000000"/>
                </a:solidFill>
                <a:latin typeface="inter-regular"/>
              </a:rPr>
              <a:t>/2</a:t>
            </a:r>
            <a:r>
              <a:rPr lang="en-US" dirty="0">
                <a:solidFill>
                  <a:srgbClr val="000000"/>
                </a:solidFill>
                <a:latin typeface="inter-regular"/>
              </a:rPr>
              <a:t>).</a:t>
            </a:r>
          </a:p>
        </p:txBody>
      </p:sp>
    </p:spTree>
    <p:extLst>
      <p:ext uri="{BB962C8B-B14F-4D97-AF65-F5344CB8AC3E}">
        <p14:creationId xmlns:p14="http://schemas.microsoft.com/office/powerpoint/2010/main" val="695812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Trees</a:t>
            </a:r>
            <a:endParaRPr lang="en-US" dirty="0"/>
          </a:p>
        </p:txBody>
      </p:sp>
      <p:pic>
        <p:nvPicPr>
          <p:cNvPr id="4" name="Content Placeholder 3"/>
          <p:cNvPicPr>
            <a:picLocks noGrp="1" noChangeAspect="1"/>
          </p:cNvPicPr>
          <p:nvPr>
            <p:ph idx="1"/>
          </p:nvPr>
        </p:nvPicPr>
        <p:blipFill>
          <a:blip r:embed="rId2"/>
          <a:stretch>
            <a:fillRect/>
          </a:stretch>
        </p:blipFill>
        <p:spPr>
          <a:xfrm>
            <a:off x="1907170" y="1737360"/>
            <a:ext cx="6965367" cy="4640811"/>
          </a:xfrm>
          <a:prstGeom prst="rect">
            <a:avLst/>
          </a:prstGeom>
        </p:spPr>
      </p:pic>
    </p:spTree>
    <p:extLst>
      <p:ext uri="{BB962C8B-B14F-4D97-AF65-F5344CB8AC3E}">
        <p14:creationId xmlns:p14="http://schemas.microsoft.com/office/powerpoint/2010/main" val="3763808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Function</a:t>
            </a:r>
            <a:endParaRPr lang="en-US" dirty="0"/>
          </a:p>
        </p:txBody>
      </p:sp>
      <p:sp>
        <p:nvSpPr>
          <p:cNvPr id="3" name="Content Placeholder 2"/>
          <p:cNvSpPr>
            <a:spLocks noGrp="1"/>
          </p:cNvSpPr>
          <p:nvPr>
            <p:ph idx="1"/>
          </p:nvPr>
        </p:nvSpPr>
        <p:spPr/>
        <p:txBody>
          <a:bodyPr/>
          <a:lstStyle/>
          <a:p>
            <a:endParaRPr lang="en-US" dirty="0" smtClean="0"/>
          </a:p>
          <a:p>
            <a:r>
              <a:rPr lang="en-US" i="1" dirty="0"/>
              <a:t>q </a:t>
            </a:r>
            <a:r>
              <a:rPr lang="en-US" dirty="0"/>
              <a:t>= number of queens</a:t>
            </a:r>
          </a:p>
          <a:p>
            <a:r>
              <a:rPr lang="en-US" i="1" dirty="0"/>
              <a:t>r </a:t>
            </a:r>
            <a:r>
              <a:rPr lang="en-US" dirty="0"/>
              <a:t>= number of rooks</a:t>
            </a:r>
          </a:p>
          <a:p>
            <a:r>
              <a:rPr lang="en-US" i="1" dirty="0"/>
              <a:t>n </a:t>
            </a:r>
            <a:r>
              <a:rPr lang="en-US" dirty="0"/>
              <a:t>= number of knights</a:t>
            </a:r>
          </a:p>
          <a:p>
            <a:r>
              <a:rPr lang="en-US" i="1" dirty="0"/>
              <a:t>b </a:t>
            </a:r>
            <a:r>
              <a:rPr lang="en-US" dirty="0"/>
              <a:t>= number of bishops</a:t>
            </a:r>
          </a:p>
          <a:p>
            <a:r>
              <a:rPr lang="en-US" i="1" dirty="0"/>
              <a:t>p </a:t>
            </a:r>
            <a:r>
              <a:rPr lang="en-US" dirty="0"/>
              <a:t>= number of pawns</a:t>
            </a:r>
          </a:p>
          <a:p>
            <a:r>
              <a:rPr lang="pt-BR" i="1" dirty="0"/>
              <a:t>score </a:t>
            </a:r>
            <a:r>
              <a:rPr lang="pt-BR" dirty="0"/>
              <a:t>= </a:t>
            </a:r>
            <a:r>
              <a:rPr lang="pt-BR" i="1" dirty="0"/>
              <a:t>9q </a:t>
            </a:r>
            <a:r>
              <a:rPr lang="pt-BR" dirty="0"/>
              <a:t>+ </a:t>
            </a:r>
            <a:r>
              <a:rPr lang="pt-BR" i="1" dirty="0"/>
              <a:t>5r </a:t>
            </a:r>
            <a:r>
              <a:rPr lang="pt-BR" dirty="0"/>
              <a:t>+ </a:t>
            </a:r>
            <a:r>
              <a:rPr lang="pt-BR" i="1" dirty="0"/>
              <a:t>3b </a:t>
            </a:r>
            <a:r>
              <a:rPr lang="pt-BR" dirty="0"/>
              <a:t>+ </a:t>
            </a:r>
            <a:r>
              <a:rPr lang="pt-BR" i="1" dirty="0"/>
              <a:t>3n </a:t>
            </a:r>
            <a:r>
              <a:rPr lang="pt-BR" dirty="0"/>
              <a:t>+ </a:t>
            </a:r>
            <a:r>
              <a:rPr lang="pt-BR" i="1" dirty="0"/>
              <a:t>p</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309" y="2723747"/>
            <a:ext cx="6734923" cy="1268703"/>
          </a:xfrm>
          <a:prstGeom prst="rect">
            <a:avLst/>
          </a:prstGeom>
        </p:spPr>
      </p:pic>
    </p:spTree>
    <p:extLst>
      <p:ext uri="{BB962C8B-B14F-4D97-AF65-F5344CB8AC3E}">
        <p14:creationId xmlns:p14="http://schemas.microsoft.com/office/powerpoint/2010/main" val="940443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13406" y="492333"/>
            <a:ext cx="9583631" cy="6009981"/>
          </a:xfrm>
          <a:prstGeom prst="rect">
            <a:avLst/>
          </a:prstGeom>
        </p:spPr>
      </p:pic>
    </p:spTree>
    <p:extLst>
      <p:ext uri="{BB962C8B-B14F-4D97-AF65-F5344CB8AC3E}">
        <p14:creationId xmlns:p14="http://schemas.microsoft.com/office/powerpoint/2010/main" val="3800904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43699" y="617538"/>
            <a:ext cx="9800539" cy="5480871"/>
          </a:xfrm>
          <a:prstGeom prst="rect">
            <a:avLst/>
          </a:prstGeom>
        </p:spPr>
      </p:pic>
    </p:spTree>
    <p:extLst>
      <p:ext uri="{BB962C8B-B14F-4D97-AF65-F5344CB8AC3E}">
        <p14:creationId xmlns:p14="http://schemas.microsoft.com/office/powerpoint/2010/main" val="3998153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MinMax</a:t>
            </a:r>
            <a:r>
              <a:rPr lang="en-US" dirty="0" smtClean="0"/>
              <a:t> Algorithm</a:t>
            </a:r>
            <a:endParaRPr lang="en-US" dirty="0"/>
          </a:p>
        </p:txBody>
      </p:sp>
      <p:sp>
        <p:nvSpPr>
          <p:cNvPr id="6" name="Dodecagon 5"/>
          <p:cNvSpPr/>
          <p:nvPr/>
        </p:nvSpPr>
        <p:spPr>
          <a:xfrm>
            <a:off x="5150498" y="2090057"/>
            <a:ext cx="578498" cy="503853"/>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8" name="Straight Arrow Connector 7"/>
          <p:cNvCxnSpPr>
            <a:stCxn id="6" idx="5"/>
          </p:cNvCxnSpPr>
          <p:nvPr/>
        </p:nvCxnSpPr>
        <p:spPr>
          <a:xfrm flipH="1">
            <a:off x="4497355" y="2593910"/>
            <a:ext cx="864884" cy="653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552771" y="2545217"/>
            <a:ext cx="829368" cy="701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Dodecagon 12"/>
          <p:cNvSpPr/>
          <p:nvPr/>
        </p:nvSpPr>
        <p:spPr>
          <a:xfrm>
            <a:off x="6205914" y="3228391"/>
            <a:ext cx="578498" cy="503853"/>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B2</a:t>
            </a:r>
            <a:endParaRPr lang="en-US" dirty="0"/>
          </a:p>
        </p:txBody>
      </p:sp>
      <p:sp>
        <p:nvSpPr>
          <p:cNvPr id="14" name="Dodecagon 13"/>
          <p:cNvSpPr/>
          <p:nvPr/>
        </p:nvSpPr>
        <p:spPr>
          <a:xfrm>
            <a:off x="4047620" y="3231501"/>
            <a:ext cx="578498" cy="503853"/>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B1</a:t>
            </a:r>
            <a:endParaRPr lang="en-US" dirty="0"/>
          </a:p>
        </p:txBody>
      </p:sp>
      <p:sp>
        <p:nvSpPr>
          <p:cNvPr id="15" name="Dodecagon 14"/>
          <p:cNvSpPr/>
          <p:nvPr/>
        </p:nvSpPr>
        <p:spPr>
          <a:xfrm>
            <a:off x="7260802" y="4403736"/>
            <a:ext cx="578498" cy="503853"/>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C4</a:t>
            </a:r>
            <a:endParaRPr lang="en-US" dirty="0"/>
          </a:p>
        </p:txBody>
      </p:sp>
      <p:sp>
        <p:nvSpPr>
          <p:cNvPr id="16" name="Dodecagon 15"/>
          <p:cNvSpPr/>
          <p:nvPr/>
        </p:nvSpPr>
        <p:spPr>
          <a:xfrm>
            <a:off x="4316963" y="4458547"/>
            <a:ext cx="578498" cy="503853"/>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C2</a:t>
            </a:r>
            <a:endParaRPr lang="en-US" dirty="0"/>
          </a:p>
        </p:txBody>
      </p:sp>
      <p:sp>
        <p:nvSpPr>
          <p:cNvPr id="17" name="Dodecagon 16"/>
          <p:cNvSpPr/>
          <p:nvPr/>
        </p:nvSpPr>
        <p:spPr>
          <a:xfrm>
            <a:off x="2803818" y="4381000"/>
            <a:ext cx="578498" cy="503853"/>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C1</a:t>
            </a:r>
            <a:endParaRPr lang="en-US" dirty="0"/>
          </a:p>
        </p:txBody>
      </p:sp>
      <p:sp>
        <p:nvSpPr>
          <p:cNvPr id="18" name="Dodecagon 17"/>
          <p:cNvSpPr/>
          <p:nvPr/>
        </p:nvSpPr>
        <p:spPr>
          <a:xfrm>
            <a:off x="5747657" y="4403736"/>
            <a:ext cx="578498" cy="503853"/>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C3</a:t>
            </a:r>
            <a:endParaRPr lang="en-US" dirty="0"/>
          </a:p>
        </p:txBody>
      </p:sp>
      <p:cxnSp>
        <p:nvCxnSpPr>
          <p:cNvPr id="19" name="Straight Arrow Connector 18"/>
          <p:cNvCxnSpPr/>
          <p:nvPr/>
        </p:nvCxnSpPr>
        <p:spPr>
          <a:xfrm flipH="1">
            <a:off x="7228941" y="4758180"/>
            <a:ext cx="408286" cy="751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639762" y="4739102"/>
            <a:ext cx="543418" cy="827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283402" y="4768767"/>
            <a:ext cx="864884" cy="653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024762" y="3654559"/>
            <a:ext cx="470401" cy="726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327485" y="3698033"/>
            <a:ext cx="864884" cy="653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252829" y="3673686"/>
            <a:ext cx="348813" cy="746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615187" y="3679164"/>
            <a:ext cx="829368" cy="701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967179" y="4739102"/>
            <a:ext cx="829368" cy="701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450966" y="4739102"/>
            <a:ext cx="829368" cy="701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967455" y="4790716"/>
            <a:ext cx="829368" cy="701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545834" y="4714826"/>
            <a:ext cx="829368" cy="701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4297021" y="4710473"/>
            <a:ext cx="402312" cy="784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866122" y="5566312"/>
            <a:ext cx="597160" cy="369332"/>
          </a:xfrm>
          <a:prstGeom prst="rect">
            <a:avLst/>
          </a:prstGeom>
          <a:noFill/>
        </p:spPr>
        <p:txBody>
          <a:bodyPr wrap="square" rtlCol="0">
            <a:spAutoFit/>
          </a:bodyPr>
          <a:lstStyle/>
          <a:p>
            <a:r>
              <a:rPr lang="en-US" dirty="0" smtClean="0"/>
              <a:t>7</a:t>
            </a:r>
            <a:endParaRPr lang="en-US" dirty="0"/>
          </a:p>
        </p:txBody>
      </p:sp>
      <p:sp>
        <p:nvSpPr>
          <p:cNvPr id="39" name="TextBox 38"/>
          <p:cNvSpPr txBox="1"/>
          <p:nvPr/>
        </p:nvSpPr>
        <p:spPr>
          <a:xfrm>
            <a:off x="6727049" y="5494542"/>
            <a:ext cx="597160" cy="369332"/>
          </a:xfrm>
          <a:prstGeom prst="rect">
            <a:avLst/>
          </a:prstGeom>
          <a:noFill/>
        </p:spPr>
        <p:txBody>
          <a:bodyPr wrap="square" rtlCol="0">
            <a:spAutoFit/>
          </a:bodyPr>
          <a:lstStyle/>
          <a:p>
            <a:r>
              <a:rPr lang="en-US" dirty="0"/>
              <a:t>4</a:t>
            </a:r>
          </a:p>
        </p:txBody>
      </p:sp>
      <p:sp>
        <p:nvSpPr>
          <p:cNvPr id="40" name="TextBox 39"/>
          <p:cNvSpPr txBox="1"/>
          <p:nvPr/>
        </p:nvSpPr>
        <p:spPr>
          <a:xfrm>
            <a:off x="7145975" y="5500310"/>
            <a:ext cx="597160" cy="369332"/>
          </a:xfrm>
          <a:prstGeom prst="rect">
            <a:avLst/>
          </a:prstGeom>
          <a:noFill/>
        </p:spPr>
        <p:txBody>
          <a:bodyPr wrap="square" rtlCol="0">
            <a:spAutoFit/>
          </a:bodyPr>
          <a:lstStyle/>
          <a:p>
            <a:r>
              <a:rPr lang="en-US" dirty="0"/>
              <a:t>6</a:t>
            </a:r>
          </a:p>
        </p:txBody>
      </p:sp>
      <p:sp>
        <p:nvSpPr>
          <p:cNvPr id="41" name="TextBox 40"/>
          <p:cNvSpPr txBox="1"/>
          <p:nvPr/>
        </p:nvSpPr>
        <p:spPr>
          <a:xfrm>
            <a:off x="8133117" y="5476592"/>
            <a:ext cx="597160" cy="369332"/>
          </a:xfrm>
          <a:prstGeom prst="rect">
            <a:avLst/>
          </a:prstGeom>
          <a:noFill/>
        </p:spPr>
        <p:txBody>
          <a:bodyPr wrap="square" rtlCol="0">
            <a:spAutoFit/>
          </a:bodyPr>
          <a:lstStyle/>
          <a:p>
            <a:r>
              <a:rPr lang="en-US" dirty="0" smtClean="0"/>
              <a:t>10</a:t>
            </a:r>
            <a:endParaRPr lang="en-US" dirty="0"/>
          </a:p>
        </p:txBody>
      </p:sp>
      <p:sp>
        <p:nvSpPr>
          <p:cNvPr id="42" name="TextBox 41"/>
          <p:cNvSpPr txBox="1"/>
          <p:nvPr/>
        </p:nvSpPr>
        <p:spPr>
          <a:xfrm>
            <a:off x="4296585" y="5536118"/>
            <a:ext cx="597160" cy="369332"/>
          </a:xfrm>
          <a:prstGeom prst="rect">
            <a:avLst/>
          </a:prstGeom>
          <a:noFill/>
        </p:spPr>
        <p:txBody>
          <a:bodyPr wrap="square" rtlCol="0">
            <a:spAutoFit/>
          </a:bodyPr>
          <a:lstStyle/>
          <a:p>
            <a:r>
              <a:rPr lang="en-US" dirty="0" smtClean="0"/>
              <a:t>11</a:t>
            </a:r>
            <a:endParaRPr lang="en-US" dirty="0"/>
          </a:p>
        </p:txBody>
      </p:sp>
      <p:sp>
        <p:nvSpPr>
          <p:cNvPr id="43" name="TextBox 42"/>
          <p:cNvSpPr txBox="1"/>
          <p:nvPr/>
        </p:nvSpPr>
        <p:spPr>
          <a:xfrm>
            <a:off x="5119349" y="5408844"/>
            <a:ext cx="597160" cy="369332"/>
          </a:xfrm>
          <a:prstGeom prst="rect">
            <a:avLst/>
          </a:prstGeom>
          <a:noFill/>
        </p:spPr>
        <p:txBody>
          <a:bodyPr wrap="square" rtlCol="0">
            <a:spAutoFit/>
          </a:bodyPr>
          <a:lstStyle/>
          <a:p>
            <a:r>
              <a:rPr lang="en-US" dirty="0"/>
              <a:t>5</a:t>
            </a:r>
          </a:p>
        </p:txBody>
      </p:sp>
      <p:sp>
        <p:nvSpPr>
          <p:cNvPr id="44" name="TextBox 43"/>
          <p:cNvSpPr txBox="1"/>
          <p:nvPr/>
        </p:nvSpPr>
        <p:spPr>
          <a:xfrm>
            <a:off x="5552771" y="5500310"/>
            <a:ext cx="597160" cy="369332"/>
          </a:xfrm>
          <a:prstGeom prst="rect">
            <a:avLst/>
          </a:prstGeom>
          <a:noFill/>
        </p:spPr>
        <p:txBody>
          <a:bodyPr wrap="square" rtlCol="0">
            <a:spAutoFit/>
          </a:bodyPr>
          <a:lstStyle/>
          <a:p>
            <a:r>
              <a:rPr lang="en-US" dirty="0" smtClean="0"/>
              <a:t>20</a:t>
            </a:r>
            <a:endParaRPr lang="en-US" dirty="0"/>
          </a:p>
        </p:txBody>
      </p:sp>
      <p:sp>
        <p:nvSpPr>
          <p:cNvPr id="45" name="TextBox 44"/>
          <p:cNvSpPr txBox="1"/>
          <p:nvPr/>
        </p:nvSpPr>
        <p:spPr>
          <a:xfrm>
            <a:off x="3492481" y="5404037"/>
            <a:ext cx="597160" cy="369332"/>
          </a:xfrm>
          <a:prstGeom prst="rect">
            <a:avLst/>
          </a:prstGeom>
          <a:noFill/>
        </p:spPr>
        <p:txBody>
          <a:bodyPr wrap="square" rtlCol="0">
            <a:spAutoFit/>
          </a:bodyPr>
          <a:lstStyle/>
          <a:p>
            <a:r>
              <a:rPr lang="en-US" dirty="0"/>
              <a:t>3</a:t>
            </a:r>
          </a:p>
        </p:txBody>
      </p:sp>
      <p:sp>
        <p:nvSpPr>
          <p:cNvPr id="46" name="TextBox 45"/>
          <p:cNvSpPr txBox="1"/>
          <p:nvPr/>
        </p:nvSpPr>
        <p:spPr>
          <a:xfrm>
            <a:off x="5971593" y="1772819"/>
            <a:ext cx="1311072" cy="369332"/>
          </a:xfrm>
          <a:prstGeom prst="rect">
            <a:avLst/>
          </a:prstGeom>
          <a:noFill/>
        </p:spPr>
        <p:txBody>
          <a:bodyPr wrap="square" rtlCol="0">
            <a:spAutoFit/>
          </a:bodyPr>
          <a:lstStyle/>
          <a:p>
            <a:r>
              <a:rPr lang="en-US" dirty="0" smtClean="0"/>
              <a:t>Result 10</a:t>
            </a:r>
            <a:endParaRPr lang="en-US" dirty="0"/>
          </a:p>
        </p:txBody>
      </p:sp>
      <p:sp>
        <p:nvSpPr>
          <p:cNvPr id="47" name="TextBox 46"/>
          <p:cNvSpPr txBox="1"/>
          <p:nvPr/>
        </p:nvSpPr>
        <p:spPr>
          <a:xfrm>
            <a:off x="2146041" y="4458547"/>
            <a:ext cx="317241" cy="369332"/>
          </a:xfrm>
          <a:prstGeom prst="rect">
            <a:avLst/>
          </a:prstGeom>
          <a:noFill/>
        </p:spPr>
        <p:txBody>
          <a:bodyPr wrap="square" rtlCol="0">
            <a:spAutoFit/>
          </a:bodyPr>
          <a:lstStyle/>
          <a:p>
            <a:r>
              <a:rPr lang="en-US" dirty="0" smtClean="0"/>
              <a:t>7</a:t>
            </a:r>
            <a:endParaRPr lang="en-US" dirty="0"/>
          </a:p>
        </p:txBody>
      </p:sp>
      <p:sp>
        <p:nvSpPr>
          <p:cNvPr id="48" name="TextBox 47"/>
          <p:cNvSpPr txBox="1"/>
          <p:nvPr/>
        </p:nvSpPr>
        <p:spPr>
          <a:xfrm>
            <a:off x="6886659" y="3230016"/>
            <a:ext cx="550896" cy="369332"/>
          </a:xfrm>
          <a:prstGeom prst="rect">
            <a:avLst/>
          </a:prstGeom>
          <a:noFill/>
        </p:spPr>
        <p:txBody>
          <a:bodyPr wrap="square" rtlCol="0">
            <a:spAutoFit/>
          </a:bodyPr>
          <a:lstStyle/>
          <a:p>
            <a:r>
              <a:rPr lang="en-US" dirty="0" smtClean="0"/>
              <a:t>10</a:t>
            </a:r>
            <a:endParaRPr lang="en-US" dirty="0"/>
          </a:p>
        </p:txBody>
      </p:sp>
      <p:sp>
        <p:nvSpPr>
          <p:cNvPr id="49" name="TextBox 48"/>
          <p:cNvSpPr txBox="1"/>
          <p:nvPr/>
        </p:nvSpPr>
        <p:spPr>
          <a:xfrm>
            <a:off x="3422918" y="3362912"/>
            <a:ext cx="503340" cy="369332"/>
          </a:xfrm>
          <a:prstGeom prst="rect">
            <a:avLst/>
          </a:prstGeom>
          <a:noFill/>
        </p:spPr>
        <p:txBody>
          <a:bodyPr wrap="square" rtlCol="0">
            <a:spAutoFit/>
          </a:bodyPr>
          <a:lstStyle/>
          <a:p>
            <a:r>
              <a:rPr lang="en-US" dirty="0"/>
              <a:t>7</a:t>
            </a:r>
          </a:p>
        </p:txBody>
      </p:sp>
      <p:sp>
        <p:nvSpPr>
          <p:cNvPr id="50" name="TextBox 49"/>
          <p:cNvSpPr txBox="1"/>
          <p:nvPr/>
        </p:nvSpPr>
        <p:spPr>
          <a:xfrm>
            <a:off x="6882339" y="4380477"/>
            <a:ext cx="467739" cy="369332"/>
          </a:xfrm>
          <a:prstGeom prst="rect">
            <a:avLst/>
          </a:prstGeom>
          <a:noFill/>
        </p:spPr>
        <p:txBody>
          <a:bodyPr wrap="square" rtlCol="0">
            <a:spAutoFit/>
          </a:bodyPr>
          <a:lstStyle/>
          <a:p>
            <a:r>
              <a:rPr lang="en-US" dirty="0" smtClean="0"/>
              <a:t>10</a:t>
            </a:r>
            <a:endParaRPr lang="en-US" dirty="0"/>
          </a:p>
        </p:txBody>
      </p:sp>
      <p:sp>
        <p:nvSpPr>
          <p:cNvPr id="51" name="TextBox 50"/>
          <p:cNvSpPr txBox="1"/>
          <p:nvPr/>
        </p:nvSpPr>
        <p:spPr>
          <a:xfrm>
            <a:off x="5431554" y="4285178"/>
            <a:ext cx="476852" cy="369332"/>
          </a:xfrm>
          <a:prstGeom prst="rect">
            <a:avLst/>
          </a:prstGeom>
          <a:noFill/>
        </p:spPr>
        <p:txBody>
          <a:bodyPr wrap="square" rtlCol="0">
            <a:spAutoFit/>
          </a:bodyPr>
          <a:lstStyle/>
          <a:p>
            <a:r>
              <a:rPr lang="en-US" dirty="0" smtClean="0"/>
              <a:t>20</a:t>
            </a:r>
            <a:endParaRPr lang="en-US" dirty="0"/>
          </a:p>
        </p:txBody>
      </p:sp>
      <p:sp>
        <p:nvSpPr>
          <p:cNvPr id="52" name="TextBox 51"/>
          <p:cNvSpPr txBox="1"/>
          <p:nvPr/>
        </p:nvSpPr>
        <p:spPr>
          <a:xfrm>
            <a:off x="3753153" y="4455461"/>
            <a:ext cx="423834" cy="369332"/>
          </a:xfrm>
          <a:prstGeom prst="rect">
            <a:avLst/>
          </a:prstGeom>
          <a:noFill/>
        </p:spPr>
        <p:txBody>
          <a:bodyPr wrap="square" rtlCol="0">
            <a:spAutoFit/>
          </a:bodyPr>
          <a:lstStyle/>
          <a:p>
            <a:r>
              <a:rPr lang="en-US" dirty="0" smtClean="0"/>
              <a:t>11</a:t>
            </a:r>
            <a:endParaRPr lang="en-US" dirty="0"/>
          </a:p>
        </p:txBody>
      </p:sp>
      <p:sp>
        <p:nvSpPr>
          <p:cNvPr id="53" name="TextBox 52"/>
          <p:cNvSpPr txBox="1"/>
          <p:nvPr/>
        </p:nvSpPr>
        <p:spPr>
          <a:xfrm>
            <a:off x="1474237" y="2973148"/>
            <a:ext cx="1329581" cy="923330"/>
          </a:xfrm>
          <a:prstGeom prst="rect">
            <a:avLst/>
          </a:prstGeom>
          <a:noFill/>
        </p:spPr>
        <p:txBody>
          <a:bodyPr wrap="square" rtlCol="0">
            <a:spAutoFit/>
          </a:bodyPr>
          <a:lstStyle/>
          <a:p>
            <a:r>
              <a:rPr lang="en-US" dirty="0" smtClean="0"/>
              <a:t>Now Min will select C1</a:t>
            </a:r>
            <a:endParaRPr lang="en-US" dirty="0"/>
          </a:p>
        </p:txBody>
      </p:sp>
      <p:sp>
        <p:nvSpPr>
          <p:cNvPr id="54" name="TextBox 53"/>
          <p:cNvSpPr txBox="1"/>
          <p:nvPr/>
        </p:nvSpPr>
        <p:spPr>
          <a:xfrm>
            <a:off x="673944" y="4672839"/>
            <a:ext cx="1329581" cy="1754326"/>
          </a:xfrm>
          <a:prstGeom prst="rect">
            <a:avLst/>
          </a:prstGeom>
          <a:noFill/>
        </p:spPr>
        <p:txBody>
          <a:bodyPr wrap="square" rtlCol="0">
            <a:spAutoFit/>
          </a:bodyPr>
          <a:lstStyle/>
          <a:p>
            <a:r>
              <a:rPr lang="en-US" dirty="0" smtClean="0"/>
              <a:t>Now Max will have two choices of 7 and 3 , max is 7 so 7 is selected</a:t>
            </a:r>
            <a:endParaRPr lang="en-US" dirty="0"/>
          </a:p>
        </p:txBody>
      </p:sp>
      <p:sp>
        <p:nvSpPr>
          <p:cNvPr id="3" name="TextBox 2"/>
          <p:cNvSpPr txBox="1"/>
          <p:nvPr/>
        </p:nvSpPr>
        <p:spPr>
          <a:xfrm>
            <a:off x="3600450" y="2142151"/>
            <a:ext cx="850516" cy="369332"/>
          </a:xfrm>
          <a:prstGeom prst="rect">
            <a:avLst/>
          </a:prstGeom>
          <a:solidFill>
            <a:schemeClr val="accent2"/>
          </a:solidFill>
        </p:spPr>
        <p:txBody>
          <a:bodyPr wrap="square" rtlCol="0">
            <a:spAutoFit/>
          </a:bodyPr>
          <a:lstStyle/>
          <a:p>
            <a:r>
              <a:rPr lang="en-US" dirty="0" smtClean="0"/>
              <a:t>max</a:t>
            </a:r>
            <a:endParaRPr lang="en-US" dirty="0"/>
          </a:p>
        </p:txBody>
      </p:sp>
      <p:sp>
        <p:nvSpPr>
          <p:cNvPr id="4" name="TextBox 3"/>
          <p:cNvSpPr txBox="1"/>
          <p:nvPr/>
        </p:nvSpPr>
        <p:spPr>
          <a:xfrm>
            <a:off x="2762775" y="3247053"/>
            <a:ext cx="564710" cy="369332"/>
          </a:xfrm>
          <a:prstGeom prst="rect">
            <a:avLst/>
          </a:prstGeom>
          <a:solidFill>
            <a:schemeClr val="accent2"/>
          </a:solidFill>
        </p:spPr>
        <p:txBody>
          <a:bodyPr wrap="square" rtlCol="0">
            <a:spAutoFit/>
          </a:bodyPr>
          <a:lstStyle/>
          <a:p>
            <a:r>
              <a:rPr lang="en-US" dirty="0" smtClean="0"/>
              <a:t>min</a:t>
            </a:r>
            <a:endParaRPr lang="en-US" dirty="0"/>
          </a:p>
        </p:txBody>
      </p:sp>
      <p:sp>
        <p:nvSpPr>
          <p:cNvPr id="5" name="TextBox 4"/>
          <p:cNvSpPr txBox="1"/>
          <p:nvPr/>
        </p:nvSpPr>
        <p:spPr>
          <a:xfrm>
            <a:off x="1172108" y="4285179"/>
            <a:ext cx="831417" cy="369332"/>
          </a:xfrm>
          <a:prstGeom prst="rect">
            <a:avLst/>
          </a:prstGeom>
          <a:solidFill>
            <a:schemeClr val="accent2"/>
          </a:solidFill>
        </p:spPr>
        <p:txBody>
          <a:bodyPr wrap="square" rtlCol="0">
            <a:spAutoFit/>
          </a:bodyPr>
          <a:lstStyle/>
          <a:p>
            <a:r>
              <a:rPr lang="en-US" dirty="0" smtClean="0"/>
              <a:t>max</a:t>
            </a:r>
            <a:endParaRPr lang="en-US" dirty="0"/>
          </a:p>
        </p:txBody>
      </p:sp>
      <p:sp>
        <p:nvSpPr>
          <p:cNvPr id="7" name="TextBox 6"/>
          <p:cNvSpPr txBox="1"/>
          <p:nvPr/>
        </p:nvSpPr>
        <p:spPr>
          <a:xfrm>
            <a:off x="8515350" y="2142151"/>
            <a:ext cx="2757488" cy="646331"/>
          </a:xfrm>
          <a:prstGeom prst="rect">
            <a:avLst/>
          </a:prstGeom>
          <a:solidFill>
            <a:srgbClr val="FFFF00"/>
          </a:solidFill>
        </p:spPr>
        <p:txBody>
          <a:bodyPr wrap="square" rtlCol="0">
            <a:spAutoFit/>
          </a:bodyPr>
          <a:lstStyle/>
          <a:p>
            <a:r>
              <a:rPr lang="en-US" dirty="0" smtClean="0"/>
              <a:t>Max nodes initialized as worst case value -infinity</a:t>
            </a:r>
            <a:endParaRPr lang="en-US" dirty="0"/>
          </a:p>
        </p:txBody>
      </p:sp>
      <p:sp>
        <p:nvSpPr>
          <p:cNvPr id="55" name="TextBox 54"/>
          <p:cNvSpPr txBox="1"/>
          <p:nvPr/>
        </p:nvSpPr>
        <p:spPr>
          <a:xfrm>
            <a:off x="8555355" y="3008228"/>
            <a:ext cx="2757488" cy="646331"/>
          </a:xfrm>
          <a:prstGeom prst="rect">
            <a:avLst/>
          </a:prstGeom>
          <a:solidFill>
            <a:srgbClr val="FFFF00"/>
          </a:solidFill>
        </p:spPr>
        <p:txBody>
          <a:bodyPr wrap="square" rtlCol="0">
            <a:spAutoFit/>
          </a:bodyPr>
          <a:lstStyle/>
          <a:p>
            <a:r>
              <a:rPr lang="en-US" dirty="0" smtClean="0"/>
              <a:t>Min nodes initialized as worst case value infinity</a:t>
            </a:r>
            <a:endParaRPr lang="en-US" dirty="0"/>
          </a:p>
        </p:txBody>
      </p:sp>
    </p:spTree>
    <p:extLst>
      <p:ext uri="{BB962C8B-B14F-4D97-AF65-F5344CB8AC3E}">
        <p14:creationId xmlns:p14="http://schemas.microsoft.com/office/powerpoint/2010/main" val="1446083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Traversing a game tree using </a:t>
            </a:r>
            <a:r>
              <a:rPr lang="en-US" dirty="0" err="1" smtClean="0"/>
              <a:t>MinMax</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2913" y="2022475"/>
            <a:ext cx="8826500" cy="3670300"/>
          </a:xfrm>
        </p:spPr>
      </p:pic>
    </p:spTree>
    <p:extLst>
      <p:ext uri="{BB962C8B-B14F-4D97-AF65-F5344CB8AC3E}">
        <p14:creationId xmlns:p14="http://schemas.microsoft.com/office/powerpoint/2010/main" val="2926719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27810"/>
          </a:xfrm>
        </p:spPr>
        <p:txBody>
          <a:bodyPr/>
          <a:lstStyle/>
          <a:p>
            <a:r>
              <a:rPr lang="en-US" dirty="0" smtClean="0"/>
              <a:t>Alpha-Beta Pruning</a:t>
            </a:r>
            <a:endParaRPr lang="en-US" dirty="0"/>
          </a:p>
        </p:txBody>
      </p:sp>
      <p:sp>
        <p:nvSpPr>
          <p:cNvPr id="3" name="Content Placeholder 2"/>
          <p:cNvSpPr>
            <a:spLocks noGrp="1"/>
          </p:cNvSpPr>
          <p:nvPr>
            <p:ph idx="1"/>
          </p:nvPr>
        </p:nvSpPr>
        <p:spPr>
          <a:xfrm>
            <a:off x="1097280" y="1214438"/>
            <a:ext cx="10347008" cy="4654656"/>
          </a:xfrm>
        </p:spPr>
        <p:txBody>
          <a:bodyPr>
            <a:normAutofit lnSpcReduction="10000"/>
          </a:bodyPr>
          <a:lstStyle/>
          <a:p>
            <a:r>
              <a:rPr lang="en-US" dirty="0"/>
              <a:t>Alpha-beta pruning is a modified version of the </a:t>
            </a:r>
            <a:r>
              <a:rPr lang="en-US" dirty="0" err="1"/>
              <a:t>minimax</a:t>
            </a:r>
            <a:r>
              <a:rPr lang="en-US" dirty="0"/>
              <a:t> algorithm. It is an optimization technique for the </a:t>
            </a:r>
            <a:r>
              <a:rPr lang="en-US" dirty="0" err="1"/>
              <a:t>minimax</a:t>
            </a:r>
            <a:r>
              <a:rPr lang="en-US" dirty="0"/>
              <a:t> algorithm.</a:t>
            </a:r>
          </a:p>
          <a:p>
            <a:r>
              <a:rPr lang="en-US" dirty="0"/>
              <a:t>As we have seen in the </a:t>
            </a:r>
            <a:r>
              <a:rPr lang="en-US" dirty="0" err="1"/>
              <a:t>minimax</a:t>
            </a:r>
            <a:r>
              <a:rPr lang="en-US" dirty="0"/>
              <a:t> search algorithm that the number of game states it has to examine are exponential in depth of the tree. Since we cannot eliminate the exponent, but we can cut it to half. Hence there is a technique by which without checking each node of the game tree we can compute the correct </a:t>
            </a:r>
            <a:r>
              <a:rPr lang="en-US" dirty="0" err="1"/>
              <a:t>minimax</a:t>
            </a:r>
            <a:r>
              <a:rPr lang="en-US" dirty="0"/>
              <a:t> decision, and this technique is called </a:t>
            </a:r>
            <a:r>
              <a:rPr lang="en-US" b="1" dirty="0"/>
              <a:t>pruning</a:t>
            </a:r>
            <a:r>
              <a:rPr lang="en-US" dirty="0"/>
              <a:t>. This involves two threshold parameter Alpha and beta for future expansion, so it is called </a:t>
            </a:r>
            <a:r>
              <a:rPr lang="en-US" b="1" dirty="0"/>
              <a:t>alpha-beta pruning</a:t>
            </a:r>
            <a:r>
              <a:rPr lang="en-US" dirty="0"/>
              <a:t>. It is also called as </a:t>
            </a:r>
            <a:r>
              <a:rPr lang="en-US" b="1" dirty="0"/>
              <a:t>Alpha-Beta Algorithm</a:t>
            </a:r>
            <a:r>
              <a:rPr lang="en-US" dirty="0"/>
              <a:t>.</a:t>
            </a:r>
          </a:p>
          <a:p>
            <a:r>
              <a:rPr lang="en-US" dirty="0"/>
              <a:t>Alpha-beta pruning can be applied at any depth of a tree, and sometimes it not only prune the tree leaves but also entire sub-tree.</a:t>
            </a:r>
          </a:p>
          <a:p>
            <a:r>
              <a:rPr lang="en-US" dirty="0"/>
              <a:t>The two-parameter can be defined as:</a:t>
            </a:r>
          </a:p>
          <a:p>
            <a:pPr lvl="1"/>
            <a:r>
              <a:rPr lang="en-US" b="1" dirty="0"/>
              <a:t>Alpha:</a:t>
            </a:r>
            <a:r>
              <a:rPr lang="en-US" dirty="0"/>
              <a:t> The best (highest-value) choice we have found so far at any point along the path of Maximizer. The initial value of alpha is </a:t>
            </a:r>
            <a:r>
              <a:rPr lang="en-US" b="1" dirty="0"/>
              <a:t>-∞</a:t>
            </a:r>
            <a:r>
              <a:rPr lang="en-US" dirty="0"/>
              <a:t>.</a:t>
            </a:r>
          </a:p>
          <a:p>
            <a:pPr lvl="1"/>
            <a:r>
              <a:rPr lang="en-US" b="1" dirty="0"/>
              <a:t>Beta:</a:t>
            </a:r>
            <a:r>
              <a:rPr lang="en-US" dirty="0"/>
              <a:t> The best (lowest-value) choice we have found so far at any point along the path of Minimizer. The initial value of beta is </a:t>
            </a:r>
            <a:r>
              <a:rPr lang="en-US" b="1" dirty="0"/>
              <a:t>+∞</a:t>
            </a:r>
            <a:r>
              <a:rPr lang="en-US" dirty="0"/>
              <a:t>.</a:t>
            </a:r>
          </a:p>
          <a:p>
            <a:endParaRPr lang="en-US" dirty="0"/>
          </a:p>
        </p:txBody>
      </p:sp>
    </p:spTree>
    <p:extLst>
      <p:ext uri="{BB962C8B-B14F-4D97-AF65-F5344CB8AC3E}">
        <p14:creationId xmlns:p14="http://schemas.microsoft.com/office/powerpoint/2010/main" val="2846433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4388" y="485775"/>
            <a:ext cx="10729912" cy="3354765"/>
          </a:xfrm>
          <a:prstGeom prst="rect">
            <a:avLst/>
          </a:prstGeom>
        </p:spPr>
        <p:txBody>
          <a:bodyPr wrap="square">
            <a:spAutoFit/>
          </a:bodyPr>
          <a:lstStyle/>
          <a:p>
            <a:pPr algn="just"/>
            <a:r>
              <a:rPr lang="en-US" sz="3200" dirty="0">
                <a:solidFill>
                  <a:srgbClr val="610B38"/>
                </a:solidFill>
                <a:latin typeface="Cooper Black" panose="0208090404030B020404" pitchFamily="18" charset="0"/>
              </a:rPr>
              <a:t>Condition for Alpha-beta pruning:</a:t>
            </a:r>
          </a:p>
          <a:p>
            <a:pPr algn="just"/>
            <a:r>
              <a:rPr lang="en-US" dirty="0">
                <a:solidFill>
                  <a:srgbClr val="333333"/>
                </a:solidFill>
                <a:latin typeface="inter-regular"/>
              </a:rPr>
              <a:t>The main condition which required for alpha-beta pruning is:</a:t>
            </a:r>
          </a:p>
          <a:p>
            <a:pPr algn="just"/>
            <a:r>
              <a:rPr lang="en-US" dirty="0" smtClean="0">
                <a:solidFill>
                  <a:srgbClr val="000000"/>
                </a:solidFill>
                <a:latin typeface="inter-regular"/>
              </a:rPr>
              <a:t>       α</a:t>
            </a:r>
            <a:r>
              <a:rPr lang="en-US" dirty="0">
                <a:solidFill>
                  <a:srgbClr val="000000"/>
                </a:solidFill>
                <a:latin typeface="inter-regular"/>
              </a:rPr>
              <a:t>&gt;=β  </a:t>
            </a:r>
            <a:endParaRPr lang="en-US" dirty="0" smtClean="0">
              <a:solidFill>
                <a:srgbClr val="000000"/>
              </a:solidFill>
              <a:latin typeface="inter-regular"/>
            </a:endParaRPr>
          </a:p>
          <a:p>
            <a:pPr algn="just"/>
            <a:endParaRPr lang="en-US" dirty="0">
              <a:solidFill>
                <a:srgbClr val="000000"/>
              </a:solidFill>
              <a:latin typeface="inter-regular"/>
            </a:endParaRPr>
          </a:p>
          <a:p>
            <a:pPr algn="just"/>
            <a:endParaRPr lang="en-US" dirty="0">
              <a:solidFill>
                <a:srgbClr val="000000"/>
              </a:solidFill>
              <a:latin typeface="inter-regular"/>
            </a:endParaRPr>
          </a:p>
          <a:p>
            <a:pPr algn="just"/>
            <a:r>
              <a:rPr lang="en-US" dirty="0">
                <a:solidFill>
                  <a:srgbClr val="610B38"/>
                </a:solidFill>
                <a:latin typeface="erdana"/>
              </a:rPr>
              <a:t>Key points about alpha-beta pruning:</a:t>
            </a:r>
          </a:p>
          <a:p>
            <a:pPr algn="just">
              <a:buFont typeface="Arial" panose="020B0604020202020204" pitchFamily="34" charset="0"/>
              <a:buChar char="•"/>
            </a:pPr>
            <a:r>
              <a:rPr lang="en-US" dirty="0">
                <a:solidFill>
                  <a:srgbClr val="000000"/>
                </a:solidFill>
                <a:latin typeface="inter-regular"/>
              </a:rPr>
              <a:t>The Max player will only update the value of alpha.</a:t>
            </a:r>
          </a:p>
          <a:p>
            <a:pPr algn="just">
              <a:buFont typeface="Arial" panose="020B0604020202020204" pitchFamily="34" charset="0"/>
              <a:buChar char="•"/>
            </a:pPr>
            <a:r>
              <a:rPr lang="en-US" dirty="0">
                <a:solidFill>
                  <a:srgbClr val="000000"/>
                </a:solidFill>
                <a:latin typeface="inter-regular"/>
              </a:rPr>
              <a:t>The Min player will only update the value of beta.</a:t>
            </a:r>
          </a:p>
          <a:p>
            <a:pPr algn="just">
              <a:buFont typeface="Arial" panose="020B0604020202020204" pitchFamily="34" charset="0"/>
              <a:buChar char="•"/>
            </a:pPr>
            <a:r>
              <a:rPr lang="en-US" dirty="0">
                <a:solidFill>
                  <a:srgbClr val="000000"/>
                </a:solidFill>
                <a:latin typeface="inter-regular"/>
              </a:rPr>
              <a:t>While backtracking the tree, the node values will be passed to upper nodes instead of values of alpha and beta.</a:t>
            </a:r>
          </a:p>
          <a:p>
            <a:pPr algn="just">
              <a:buFont typeface="Arial" panose="020B0604020202020204" pitchFamily="34" charset="0"/>
              <a:buChar char="•"/>
            </a:pPr>
            <a:r>
              <a:rPr lang="en-US" dirty="0">
                <a:solidFill>
                  <a:srgbClr val="000000"/>
                </a:solidFill>
                <a:latin typeface="inter-regular"/>
              </a:rPr>
              <a:t>We will only pass the alpha, beta values to the child nodes.</a:t>
            </a:r>
          </a:p>
        </p:txBody>
      </p:sp>
    </p:spTree>
    <p:extLst>
      <p:ext uri="{BB962C8B-B14F-4D97-AF65-F5344CB8AC3E}">
        <p14:creationId xmlns:p14="http://schemas.microsoft.com/office/powerpoint/2010/main" val="166650259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448</TotalTime>
  <Words>362</Words>
  <Application>Microsoft Office PowerPoint</Application>
  <PresentationFormat>Widescreen</PresentationFormat>
  <Paragraphs>88</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Cooper Black</vt:lpstr>
      <vt:lpstr>erdana</vt:lpstr>
      <vt:lpstr>inter-bold</vt:lpstr>
      <vt:lpstr>inter-regular</vt:lpstr>
      <vt:lpstr>Retrospect</vt:lpstr>
      <vt:lpstr>Artificial Intelligence</vt:lpstr>
      <vt:lpstr>Game Trees</vt:lpstr>
      <vt:lpstr>Evaluation Function</vt:lpstr>
      <vt:lpstr>PowerPoint Presentation</vt:lpstr>
      <vt:lpstr>PowerPoint Presentation</vt:lpstr>
      <vt:lpstr>MinMax Algorithm</vt:lpstr>
      <vt:lpstr>Traversing a game tree using MinMax</vt:lpstr>
      <vt:lpstr>Alpha-Beta Pruning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dc:title>
  <dc:creator>qazi zia engr.zia</dc:creator>
  <cp:lastModifiedBy>Haier</cp:lastModifiedBy>
  <cp:revision>28</cp:revision>
  <dcterms:created xsi:type="dcterms:W3CDTF">2014-09-30T12:35:57Z</dcterms:created>
  <dcterms:modified xsi:type="dcterms:W3CDTF">2022-12-10T18:09:51Z</dcterms:modified>
</cp:coreProperties>
</file>